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8" r:id="rId5"/>
    <p:sldId id="269" r:id="rId6"/>
    <p:sldId id="271" r:id="rId7"/>
    <p:sldId id="272" r:id="rId8"/>
    <p:sldId id="273" r:id="rId9"/>
    <p:sldId id="333" r:id="rId10"/>
    <p:sldId id="334" r:id="rId11"/>
    <p:sldId id="295" r:id="rId12"/>
    <p:sldId id="294" r:id="rId13"/>
    <p:sldId id="296" r:id="rId14"/>
    <p:sldId id="281" r:id="rId15"/>
    <p:sldId id="283" r:id="rId16"/>
    <p:sldId id="284" r:id="rId17"/>
    <p:sldId id="286" r:id="rId18"/>
    <p:sldId id="287" r:id="rId19"/>
    <p:sldId id="290" r:id="rId20"/>
    <p:sldId id="346" r:id="rId21"/>
    <p:sldId id="289" r:id="rId22"/>
    <p:sldId id="342" r:id="rId23"/>
    <p:sldId id="343" r:id="rId24"/>
    <p:sldId id="344" r:id="rId25"/>
    <p:sldId id="338" r:id="rId26"/>
    <p:sldId id="347" r:id="rId27"/>
    <p:sldId id="340" r:id="rId28"/>
    <p:sldId id="341" r:id="rId29"/>
    <p:sldId id="325" r:id="rId30"/>
    <p:sldId id="326" r:id="rId31"/>
    <p:sldId id="331" r:id="rId32"/>
    <p:sldId id="328" r:id="rId33"/>
    <p:sldId id="348" r:id="rId34"/>
    <p:sldId id="349" r:id="rId35"/>
    <p:sldId id="350" r:id="rId36"/>
    <p:sldId id="291" r:id="rId37"/>
    <p:sldId id="318" r:id="rId38"/>
    <p:sldId id="319" r:id="rId39"/>
    <p:sldId id="297" r:id="rId40"/>
    <p:sldId id="298" r:id="rId41"/>
    <p:sldId id="345" r:id="rId42"/>
    <p:sldId id="312" r:id="rId43"/>
    <p:sldId id="313" r:id="rId44"/>
    <p:sldId id="314" r:id="rId45"/>
    <p:sldId id="315" r:id="rId46"/>
    <p:sldId id="316" r:id="rId47"/>
    <p:sldId id="317" r:id="rId48"/>
    <p:sldId id="299" r:id="rId49"/>
    <p:sldId id="300" r:id="rId50"/>
    <p:sldId id="302" r:id="rId51"/>
    <p:sldId id="303" r:id="rId52"/>
    <p:sldId id="320" r:id="rId53"/>
    <p:sldId id="321" r:id="rId54"/>
    <p:sldId id="306" r:id="rId55"/>
    <p:sldId id="307" r:id="rId56"/>
    <p:sldId id="308" r:id="rId57"/>
    <p:sldId id="309" r:id="rId58"/>
    <p:sldId id="310" r:id="rId59"/>
    <p:sldId id="332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91B88-AA5C-2C17-4E26-F9DC80640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115828-E9CA-A966-13CD-94DB6B336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C9049-95A9-1996-3F70-9A58B0FC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494DD-F8AC-2C66-6C94-13B7929F2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48A6D8-851D-7D36-C721-BCF37081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5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B2495-09F8-3360-AF93-C7C122DE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1BEFCD-7449-793A-04C2-D59296848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D5066-96FF-F173-95FC-17205945A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C48AB-DBD0-5BAB-C09C-594D22F6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83D54-CF4B-4B37-3DCE-7EDC3146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8A423B-F8B4-8E61-9D16-E2A1A3ECC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97F4D0-84D9-2409-5878-362EF3F77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5DEB3-3EC0-9301-122B-799A81E6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29CA4-75A6-BC43-6B4C-3522D621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3C426-E673-9C2A-6C67-8ED9DE0B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3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6AA90-D179-E765-F7CA-51DB17A1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C5A74-1700-3650-266B-D9613DF82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BBAF9-7686-123D-4D6F-E8F177AF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8AAEA-5A13-D340-3C06-F233142A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7C1FF-1740-065E-7E5E-FF381EB1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22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E95A6-A208-310D-87C9-EA22852E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71B2C4-9E27-55D3-598C-BEEBAC6E0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27D162-2C76-B7EA-E4DA-656B9A1D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94089-08D7-E498-196D-2F80AE01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86AFA-DB22-6482-AC1A-889A7CBE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7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F6ECD-484E-CFA1-2081-44BB800C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325D4-246D-4859-AF4F-5143BD5E9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7B2E7B-E43B-BFF1-DFC1-A1269FB17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CBF8E9-4DD5-AEA0-D077-F84AA2B5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353B50-945B-A3D3-2A32-2350BCAF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24954-86B6-593D-0961-4C91BA6F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807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CA8EC-F541-C8AC-D255-0C8995572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4CAB9-6274-D485-4A93-31812E8BD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B739BF-5786-72F7-7909-3F86C6351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86A59E-77D9-C085-7F6F-B659FEEE8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2E508-D8C0-0251-E573-978BE04DB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00C1FC-FA37-BAFC-7908-6F7AFB46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8C23E8-F775-10B4-9735-7C2F95D4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3A984B-FE98-948E-680E-B43F9C5D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2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8A196-6199-CFFC-6D0A-9FD818E6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010D75-017B-7884-0F23-01DF5162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DAF511-5458-F0C2-98E8-01725EEA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4116B4-3CD6-4352-30D1-117AF3D4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53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A40A0C-89C3-4D16-BF0E-F933A7E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481DFC-B37D-5F28-3653-94926E17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CCB20-31B1-7E23-BD78-79E22F26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8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032E5-8956-BC29-5701-407632BD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242DAD-F5E0-133E-94C7-010A30972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7F93CB-E439-843F-830A-709C474A9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B683EC-88A3-17C7-96EC-96E521E4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53251-AE89-7957-44A5-5B433BB2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617D9-FE0D-2FF3-94E1-89B8AD33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2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BBB5E-DECD-9142-86D8-A7F6042F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A349AE-97FC-5644-3441-421A64B3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EC3FEE-177A-0F58-D6DD-40B5CA607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05F880-D503-04EB-532C-2A43FB1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DDAFF6-629C-B229-6AC3-932F43D7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94FAB9-4FD8-B51B-1A74-E2F995CE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08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096B2-DEB4-5A5F-D828-70E107BD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875D1-FBDF-5942-7009-A9A9C51A2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E1F936-5CA7-6D04-48DE-8F65A581A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B9EB6-E967-4712-970D-27BBB2E5624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97643-1032-550F-FACF-63B2FD2EA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0B376-45DA-D64A-9950-1DE56D8C9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C4CD4-170E-4B68-B65E-FA137B590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4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2CA864F-BBDF-5BAD-00CB-F710CE9AF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57" y="-1496378"/>
            <a:ext cx="12515851" cy="10012682"/>
          </a:xfrm>
          <a:prstGeom prst="rect">
            <a:avLst/>
          </a:prstGeom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FEAD2C8B-0344-811F-B686-A244FED7DE64}"/>
              </a:ext>
            </a:extLst>
          </p:cNvPr>
          <p:cNvSpPr/>
          <p:nvPr/>
        </p:nvSpPr>
        <p:spPr>
          <a:xfrm rot="16200000">
            <a:off x="3331291" y="6287094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5411132B-9410-1DBA-C827-6F50E9F4D399}"/>
              </a:ext>
            </a:extLst>
          </p:cNvPr>
          <p:cNvSpPr/>
          <p:nvPr/>
        </p:nvSpPr>
        <p:spPr>
          <a:xfrm rot="16200000">
            <a:off x="2769285" y="5806980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7B533517-C5B4-CFDB-C404-54F9CFAAECA6}"/>
              </a:ext>
            </a:extLst>
          </p:cNvPr>
          <p:cNvSpPr/>
          <p:nvPr/>
        </p:nvSpPr>
        <p:spPr>
          <a:xfrm rot="16200000">
            <a:off x="3293214" y="5417954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8A161C45-3ED1-1F8D-59BB-8F9B82344F0C}"/>
              </a:ext>
            </a:extLst>
          </p:cNvPr>
          <p:cNvSpPr/>
          <p:nvPr/>
        </p:nvSpPr>
        <p:spPr>
          <a:xfrm rot="16200000">
            <a:off x="2676417" y="5711136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568E1297-DE53-8AFD-FA8E-5D23DD70AD2B}"/>
              </a:ext>
            </a:extLst>
          </p:cNvPr>
          <p:cNvSpPr/>
          <p:nvPr/>
        </p:nvSpPr>
        <p:spPr>
          <a:xfrm rot="16200000">
            <a:off x="3369366" y="5304613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9D599F2C-3D09-8709-DB4B-E0EA1F97D418}"/>
              </a:ext>
            </a:extLst>
          </p:cNvPr>
          <p:cNvSpPr/>
          <p:nvPr/>
        </p:nvSpPr>
        <p:spPr>
          <a:xfrm rot="16200000">
            <a:off x="3581351" y="6471864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C87E42C4-99C6-995D-5AF5-3F361C3113EC}"/>
              </a:ext>
            </a:extLst>
          </p:cNvPr>
          <p:cNvSpPr/>
          <p:nvPr/>
        </p:nvSpPr>
        <p:spPr>
          <a:xfrm rot="16200000">
            <a:off x="3768871" y="4816420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6DE5D51A-BB9E-419C-756C-1CE0192F2D4A}"/>
              </a:ext>
            </a:extLst>
          </p:cNvPr>
          <p:cNvSpPr/>
          <p:nvPr/>
        </p:nvSpPr>
        <p:spPr>
          <a:xfrm rot="16200000">
            <a:off x="2533569" y="4237488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3BA910D9-982E-0CFD-FD84-6C6AA20E756E}"/>
              </a:ext>
            </a:extLst>
          </p:cNvPr>
          <p:cNvSpPr/>
          <p:nvPr/>
        </p:nvSpPr>
        <p:spPr>
          <a:xfrm rot="16200000">
            <a:off x="3792680" y="5806980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C2672CD3-1F29-23C2-D593-EC88113815A4}"/>
              </a:ext>
            </a:extLst>
          </p:cNvPr>
          <p:cNvSpPr/>
          <p:nvPr/>
        </p:nvSpPr>
        <p:spPr>
          <a:xfrm rot="16200000">
            <a:off x="3557543" y="4313412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6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4">
            <a:extLst>
              <a:ext uri="{FF2B5EF4-FFF2-40B4-BE49-F238E27FC236}">
                <a16:creationId xmlns:a16="http://schemas.microsoft.com/office/drawing/2014/main" id="{B2C7CCF1-BC80-FCBB-CCB4-C4A06FD20814}"/>
              </a:ext>
            </a:extLst>
          </p:cNvPr>
          <p:cNvSpPr txBox="1"/>
          <p:nvPr/>
        </p:nvSpPr>
        <p:spPr>
          <a:xfrm>
            <a:off x="486123" y="170963"/>
            <a:ext cx="8193533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팀원별 파트분배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3973A0-D83F-92F8-B411-E4C5884BA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6882" r="524" b="28208"/>
          <a:stretch/>
        </p:blipFill>
        <p:spPr>
          <a:xfrm>
            <a:off x="-85724" y="1694046"/>
            <a:ext cx="12277724" cy="5163954"/>
          </a:xfrm>
          <a:prstGeom prst="rect">
            <a:avLst/>
          </a:prstGeom>
        </p:spPr>
      </p:pic>
      <p:sp>
        <p:nvSpPr>
          <p:cNvPr id="2" name="object 14">
            <a:extLst>
              <a:ext uri="{FF2B5EF4-FFF2-40B4-BE49-F238E27FC236}">
                <a16:creationId xmlns:a16="http://schemas.microsoft.com/office/drawing/2014/main" id="{6FD524F6-52A7-2187-28C7-7C51D969AD27}"/>
              </a:ext>
            </a:extLst>
          </p:cNvPr>
          <p:cNvSpPr txBox="1"/>
          <p:nvPr/>
        </p:nvSpPr>
        <p:spPr>
          <a:xfrm>
            <a:off x="406284" y="348241"/>
            <a:ext cx="5873071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주제선정이유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014012-B26C-7269-1CC6-CACAB2A25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31" y="3889934"/>
            <a:ext cx="521496" cy="5214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5B2DBA-5C69-A486-264B-18B1C2C8F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31286" y="3928283"/>
            <a:ext cx="521496" cy="52149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BC380C0-1988-9207-14AD-83CB6B3F01B0}"/>
              </a:ext>
            </a:extLst>
          </p:cNvPr>
          <p:cNvGrpSpPr/>
          <p:nvPr/>
        </p:nvGrpSpPr>
        <p:grpSpPr>
          <a:xfrm>
            <a:off x="810297" y="7218841"/>
            <a:ext cx="10571406" cy="1349917"/>
            <a:chOff x="799327" y="3542461"/>
            <a:chExt cx="12362338" cy="15786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C1594B-FD39-DBB9-99C9-DC69822B1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327" y="3599605"/>
              <a:ext cx="5873072" cy="7346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BF762F8-576B-5345-2CE7-21D99CA7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327" y="4318661"/>
              <a:ext cx="4322474" cy="80241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F6987C0-34A9-A9F2-6616-FC9BCC1DD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1801" y="4318661"/>
              <a:ext cx="5160677" cy="77693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E5D475-6FAF-7247-3B0D-B465F1740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1801" y="3542461"/>
              <a:ext cx="7402818" cy="77693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3FC2636-0B0E-4E72-C948-9B4FD0A67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4981" y="4290596"/>
              <a:ext cx="5216684" cy="799706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01DD513-4D5F-CE24-7CFA-9793376F3C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886" y="8478537"/>
            <a:ext cx="6208101" cy="7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3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4DA4342-FB8C-9866-87F6-A9342D94C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6882" r="524" b="28208"/>
          <a:stretch/>
        </p:blipFill>
        <p:spPr>
          <a:xfrm>
            <a:off x="-85724" y="1694046"/>
            <a:ext cx="12277724" cy="5163954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406284" y="348241"/>
            <a:ext cx="5873071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주제선정이유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1614767" y="2362157"/>
            <a:ext cx="939346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이거 제가 </a:t>
            </a:r>
            <a:r>
              <a:rPr lang="ko-KR" altLang="en-US" sz="54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잘못한건가요</a:t>
            </a:r>
            <a:r>
              <a:rPr lang="en-US" altLang="ko-KR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?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88" y="2204992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62096" y="2193842"/>
            <a:ext cx="521496" cy="52149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D0D302-95F4-C948-B251-42F0829EE02F}"/>
              </a:ext>
            </a:extLst>
          </p:cNvPr>
          <p:cNvGrpSpPr/>
          <p:nvPr/>
        </p:nvGrpSpPr>
        <p:grpSpPr>
          <a:xfrm>
            <a:off x="1121060" y="3573475"/>
            <a:ext cx="10571406" cy="1349917"/>
            <a:chOff x="799327" y="3542461"/>
            <a:chExt cx="12362338" cy="15786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247B26-2F9B-B21E-FC86-196E4524F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327" y="3599605"/>
              <a:ext cx="5873072" cy="7346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304C5F6-96A7-B495-DDCF-6ED8B0434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327" y="4318661"/>
              <a:ext cx="4322474" cy="8024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C6DC2EC-8290-AFCD-418A-D773E4CA4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1801" y="4318661"/>
              <a:ext cx="5160677" cy="77693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EF5CC2-1BF1-4460-B7AE-CDC39EF3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1801" y="3542461"/>
              <a:ext cx="7402818" cy="77693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36878C2-4868-8BFA-F58A-73EA06D5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4981" y="4290596"/>
              <a:ext cx="5216684" cy="799706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23A2B5E-6824-EDF6-2416-1687553FC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060" y="4780319"/>
            <a:ext cx="6126511" cy="8126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0C3A05-DC3B-B217-2AB6-D30FD78F78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649" y="4833171"/>
            <a:ext cx="6208101" cy="739469"/>
          </a:xfrm>
          <a:prstGeom prst="rect">
            <a:avLst/>
          </a:prstGeom>
        </p:spPr>
      </p:pic>
      <p:sp>
        <p:nvSpPr>
          <p:cNvPr id="24" name="object 14">
            <a:extLst>
              <a:ext uri="{FF2B5EF4-FFF2-40B4-BE49-F238E27FC236}">
                <a16:creationId xmlns:a16="http://schemas.microsoft.com/office/drawing/2014/main" id="{C7A88971-6B63-F8F8-EB63-201EA054C69F}"/>
              </a:ext>
            </a:extLst>
          </p:cNvPr>
          <p:cNvSpPr txBox="1"/>
          <p:nvPr/>
        </p:nvSpPr>
        <p:spPr>
          <a:xfrm>
            <a:off x="1614767" y="5598886"/>
            <a:ext cx="939346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건강한 리뷰 문화의 필요성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24DA7C-B62B-7201-50EC-5E10824323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9725" y="3233691"/>
            <a:ext cx="4651297" cy="452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5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64306"/>
            <a:ext cx="12277724" cy="6870598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406284" y="348241"/>
            <a:ext cx="5873071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주제선정이유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2131814" y="2276761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62" y="2609806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36152" y="5502836"/>
            <a:ext cx="521496" cy="5214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374E36-29DA-1969-16A3-6D4DEF71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5" y="2276761"/>
            <a:ext cx="4651297" cy="4524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4E364-1903-B5EB-E2A5-B6AE3476B535}"/>
              </a:ext>
            </a:extLst>
          </p:cNvPr>
          <p:cNvSpPr txBox="1"/>
          <p:nvPr/>
        </p:nvSpPr>
        <p:spPr>
          <a:xfrm>
            <a:off x="6578493" y="2990434"/>
            <a:ext cx="4500272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8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상품 구매에 있어 </a:t>
            </a:r>
            <a:endParaRPr lang="en-US" altLang="ko-KR" sz="48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8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상당부분 영향을 </a:t>
            </a:r>
            <a:endParaRPr lang="en-US" altLang="ko-KR" sz="48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8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끼치는 리뷰</a:t>
            </a:r>
            <a:endParaRPr lang="ko-KR" altLang="en-US" sz="40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46E7C5-77A2-58DB-18D5-BF765002529A}"/>
              </a:ext>
            </a:extLst>
          </p:cNvPr>
          <p:cNvGrpSpPr/>
          <p:nvPr/>
        </p:nvGrpSpPr>
        <p:grpSpPr>
          <a:xfrm>
            <a:off x="980855" y="7154785"/>
            <a:ext cx="10571406" cy="1349917"/>
            <a:chOff x="799327" y="3542461"/>
            <a:chExt cx="12362338" cy="157861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6BC486-334C-18A0-943F-A772EEC2B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327" y="3599605"/>
              <a:ext cx="5873072" cy="7346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01B2F04-D95E-120E-314B-E8A9CE382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9327" y="4318661"/>
              <a:ext cx="4322474" cy="80241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F96351-FDBD-21B2-C5AE-74E3D3B08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1801" y="4318661"/>
              <a:ext cx="5160677" cy="7769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2EB987B-8348-4458-7AD6-5D54C8D84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21801" y="3542461"/>
              <a:ext cx="7402818" cy="77693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8066BFC-4139-F80F-40A8-049CE8548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4981" y="4290596"/>
              <a:ext cx="5216684" cy="799706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BD4A177-2096-E612-1018-26B3E4536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855" y="8361629"/>
            <a:ext cx="6126511" cy="8126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5911E2-8FA6-3EAB-5ED8-7778448BCA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0444" y="8414481"/>
            <a:ext cx="6208101" cy="7394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A91D98-F072-D4ED-4343-96AE906916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4016" y="2276761"/>
            <a:ext cx="5406670" cy="39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3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277724" cy="6870598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406284" y="348241"/>
            <a:ext cx="5873071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주제선정이유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5B6954-756C-ECE4-4EB1-9799C2440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45" y="2359980"/>
            <a:ext cx="5406670" cy="3944633"/>
          </a:xfrm>
          <a:prstGeom prst="rect">
            <a:avLst/>
          </a:prstGeom>
        </p:spPr>
      </p:pic>
      <p:sp>
        <p:nvSpPr>
          <p:cNvPr id="4" name="object 14">
            <a:extLst>
              <a:ext uri="{FF2B5EF4-FFF2-40B4-BE49-F238E27FC236}">
                <a16:creationId xmlns:a16="http://schemas.microsoft.com/office/drawing/2014/main" id="{A39E8241-F300-79FA-CE88-C480C42C34F1}"/>
              </a:ext>
            </a:extLst>
          </p:cNvPr>
          <p:cNvSpPr txBox="1"/>
          <p:nvPr/>
        </p:nvSpPr>
        <p:spPr>
          <a:xfrm>
            <a:off x="-517381" y="3183628"/>
            <a:ext cx="7720400" cy="230383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초보 셀러들을 위한</a:t>
            </a:r>
            <a:endParaRPr lang="en-US" altLang="ko-KR"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핵심 키워드 제공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185275-8E3D-025F-CBAE-3727AD2B8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3" y="2907504"/>
            <a:ext cx="521496" cy="521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CEF219-BBCF-725F-CC3B-5309CB624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74504" y="5279470"/>
            <a:ext cx="521496" cy="52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68A87B5-0201-1907-10AA-8755B8081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1263" y="6336505"/>
            <a:ext cx="4651297" cy="4524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62CC6-9860-1AF7-D16C-021E65CB9928}"/>
              </a:ext>
            </a:extLst>
          </p:cNvPr>
          <p:cNvSpPr txBox="1"/>
          <p:nvPr/>
        </p:nvSpPr>
        <p:spPr>
          <a:xfrm>
            <a:off x="866625" y="7050178"/>
            <a:ext cx="4500272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8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상품 구매에 있어 </a:t>
            </a:r>
            <a:endParaRPr lang="en-US" altLang="ko-KR" sz="48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8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상당부분 영향을 </a:t>
            </a:r>
            <a:endParaRPr lang="en-US" altLang="ko-KR" sz="48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8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끼치는 리뷰</a:t>
            </a:r>
            <a:endParaRPr lang="ko-KR" altLang="en-US" sz="40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229358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</a:t>
            </a:r>
            <a:endParaRPr lang="en-US" altLang="ko-KR"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수집</a:t>
            </a:r>
            <a:r>
              <a:rPr lang="en-US" altLang="ko-KR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처리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756347" y="583692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 및 음식분야 크롤링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29EA57-8F4E-2E45-C345-5D624A735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83198" y="1650699"/>
            <a:ext cx="6096000" cy="28416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D47E48-60AC-4074-F843-73C932382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32438"/>
            <a:ext cx="5697092" cy="35504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CBF2A4-BBE2-E2A1-85A7-206AA0E08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508" y="1456683"/>
            <a:ext cx="5406670" cy="39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</a:t>
            </a:r>
            <a:endParaRPr lang="en-US" altLang="ko-KR"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수집</a:t>
            </a:r>
            <a:r>
              <a:rPr lang="en-US" altLang="ko-KR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처리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756347" y="583692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 및 음식분야 크롤링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E640A5-B839-084C-DE25-111CC7DB7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8" y="1845186"/>
            <a:ext cx="6096000" cy="28416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D8E3CB-4AB9-3E6F-72B2-081DC56D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751" y="2967089"/>
            <a:ext cx="6207231" cy="38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5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</a:t>
            </a:r>
            <a:endParaRPr lang="en-US" altLang="ko-KR"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수집</a:t>
            </a:r>
            <a:r>
              <a:rPr lang="en-US" altLang="ko-KR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처리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756347" y="583692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운동 및 음식분야 크롤링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D8E3CB-4AB9-3E6F-72B2-081DC56D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51" y="2967089"/>
            <a:ext cx="6207231" cy="38683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E640A5-B839-084C-DE25-111CC7DB7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3001" y="248483"/>
            <a:ext cx="13645869" cy="63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5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064825" y="0"/>
            <a:ext cx="7127173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1" y="294356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80387" y="1961770"/>
            <a:ext cx="521496" cy="521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C0477A-5645-1A3A-67E1-FD1E29EEC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22" y="-404261"/>
            <a:ext cx="5528609" cy="48370233"/>
          </a:xfrm>
          <a:prstGeom prst="rect">
            <a:avLst/>
          </a:prstGeom>
        </p:spPr>
      </p:pic>
      <p:sp>
        <p:nvSpPr>
          <p:cNvPr id="10" name="object 14">
            <a:extLst>
              <a:ext uri="{FF2B5EF4-FFF2-40B4-BE49-F238E27FC236}">
                <a16:creationId xmlns:a16="http://schemas.microsoft.com/office/drawing/2014/main" id="{98A11C7D-4721-6F3D-7F10-65566601DE56}"/>
              </a:ext>
            </a:extLst>
          </p:cNvPr>
          <p:cNvSpPr txBox="1"/>
          <p:nvPr/>
        </p:nvSpPr>
        <p:spPr>
          <a:xfrm>
            <a:off x="760987" y="179430"/>
            <a:ext cx="3719400" cy="230383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네이버 </a:t>
            </a:r>
            <a:endParaRPr lang="en-US" altLang="ko-KR"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스마트스토어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500239" y="6858000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리뷰 및 평점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44204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278581" y="0"/>
            <a:ext cx="6913417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1" y="294356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80387" y="1961770"/>
            <a:ext cx="521496" cy="521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C0477A-5645-1A3A-67E1-FD1E29EECA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5" t="70106" r="-1" b="-14508"/>
          <a:stretch/>
        </p:blipFill>
        <p:spPr>
          <a:xfrm>
            <a:off x="6285885" y="-63908"/>
            <a:ext cx="3579120" cy="10029524"/>
          </a:xfrm>
          <a:prstGeom prst="rect">
            <a:avLst/>
          </a:prstGeom>
        </p:spPr>
      </p:pic>
      <p:sp>
        <p:nvSpPr>
          <p:cNvPr id="10" name="object 14">
            <a:extLst>
              <a:ext uri="{FF2B5EF4-FFF2-40B4-BE49-F238E27FC236}">
                <a16:creationId xmlns:a16="http://schemas.microsoft.com/office/drawing/2014/main" id="{98A11C7D-4721-6F3D-7F10-65566601DE56}"/>
              </a:ext>
            </a:extLst>
          </p:cNvPr>
          <p:cNvSpPr txBox="1"/>
          <p:nvPr/>
        </p:nvSpPr>
        <p:spPr>
          <a:xfrm>
            <a:off x="760987" y="179430"/>
            <a:ext cx="3719400" cy="230383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네이버 </a:t>
            </a:r>
            <a:endParaRPr lang="en-US" altLang="ko-KR"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스마트스토어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500239" y="4374735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리뷰 및 평점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0B47D8CA-23FF-38F2-5871-200B1E19C5E1}"/>
              </a:ext>
            </a:extLst>
          </p:cNvPr>
          <p:cNvSpPr txBox="1"/>
          <p:nvPr/>
        </p:nvSpPr>
        <p:spPr>
          <a:xfrm>
            <a:off x="-4499945" y="5231273"/>
            <a:ext cx="5699606" cy="16267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</a:t>
            </a:r>
            <a:r>
              <a:rPr lang="ko-KR" altLang="en-US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상위 키워드 </a:t>
            </a:r>
            <a:r>
              <a:rPr lang="en-US" altLang="ko-KR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20</a:t>
            </a:r>
            <a:r>
              <a:rPr lang="ko-KR" altLang="en-US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개</a:t>
            </a:r>
            <a:endParaRPr lang="en-US" altLang="ko-KR" sz="3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</a:t>
            </a:r>
            <a:r>
              <a:rPr lang="ko-KR" altLang="en-US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리뷰로 판단하는 예상별점</a:t>
            </a:r>
            <a:endParaRPr sz="3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346733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438898" y="0"/>
            <a:ext cx="67531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1" y="294356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80387" y="1961770"/>
            <a:ext cx="521496" cy="521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C0477A-5645-1A3A-67E1-FD1E29EECA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5" t="70106" r="-1" b="-14508"/>
          <a:stretch/>
        </p:blipFill>
        <p:spPr>
          <a:xfrm>
            <a:off x="6285885" y="-63908"/>
            <a:ext cx="3579120" cy="10029524"/>
          </a:xfrm>
          <a:prstGeom prst="rect">
            <a:avLst/>
          </a:prstGeom>
        </p:spPr>
      </p:pic>
      <p:sp>
        <p:nvSpPr>
          <p:cNvPr id="10" name="object 14">
            <a:extLst>
              <a:ext uri="{FF2B5EF4-FFF2-40B4-BE49-F238E27FC236}">
                <a16:creationId xmlns:a16="http://schemas.microsoft.com/office/drawing/2014/main" id="{98A11C7D-4721-6F3D-7F10-65566601DE56}"/>
              </a:ext>
            </a:extLst>
          </p:cNvPr>
          <p:cNvSpPr txBox="1"/>
          <p:nvPr/>
        </p:nvSpPr>
        <p:spPr>
          <a:xfrm>
            <a:off x="760987" y="179430"/>
            <a:ext cx="3719400" cy="230383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네이버 </a:t>
            </a:r>
            <a:endParaRPr lang="en-US" altLang="ko-KR"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스마트스토어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371042" y="24832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리뷰 및 평점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760987" y="3699413"/>
            <a:ext cx="5699606" cy="16267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</a:t>
            </a:r>
            <a:r>
              <a:rPr lang="ko-KR" altLang="en-US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상위 키워드 </a:t>
            </a:r>
            <a:r>
              <a:rPr lang="en-US" altLang="ko-KR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20</a:t>
            </a:r>
            <a:r>
              <a:rPr lang="ko-KR" altLang="en-US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개</a:t>
            </a:r>
            <a:endParaRPr lang="en-US" altLang="ko-KR" sz="3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</a:t>
            </a:r>
            <a:r>
              <a:rPr lang="ko-KR" altLang="en-US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리뷰로 판단하는 예상별점</a:t>
            </a:r>
            <a:endParaRPr sz="3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241297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166620-8FAA-CDE6-F940-A991FA5FB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9" y="-1422280"/>
            <a:ext cx="12192000" cy="9753600"/>
          </a:xfrm>
          <a:prstGeom prst="rect">
            <a:avLst/>
          </a:prstGeom>
        </p:spPr>
      </p:pic>
      <p:sp>
        <p:nvSpPr>
          <p:cNvPr id="17" name="object 14">
            <a:extLst>
              <a:ext uri="{FF2B5EF4-FFF2-40B4-BE49-F238E27FC236}">
                <a16:creationId xmlns:a16="http://schemas.microsoft.com/office/drawing/2014/main" id="{2C8F0EA4-09B1-4F23-EAB2-0F9E87860259}"/>
              </a:ext>
            </a:extLst>
          </p:cNvPr>
          <p:cNvSpPr txBox="1"/>
          <p:nvPr/>
        </p:nvSpPr>
        <p:spPr>
          <a:xfrm>
            <a:off x="5294776" y="4612250"/>
            <a:ext cx="6512939" cy="179856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4800" b="1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경북대학교</a:t>
            </a:r>
            <a:r>
              <a:rPr lang="ko-KR" altLang="en-US" sz="4800" b="1" spc="-15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빅데이터</a:t>
            </a:r>
            <a:r>
              <a:rPr lang="en-US" altLang="ko-KR" sz="4800" b="1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바탕"/>
              </a:rPr>
              <a:t>•</a:t>
            </a:r>
            <a:r>
              <a:rPr lang="en-US" altLang="ko-KR" sz="4800" b="1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AI</a:t>
            </a:r>
            <a:r>
              <a:rPr lang="ko-KR" altLang="en-US" sz="4800" b="1" spc="-20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전문가</a:t>
            </a:r>
            <a:r>
              <a:rPr lang="ko-KR" altLang="en-US" sz="4800" b="1" spc="-20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양성과정</a:t>
            </a:r>
            <a:r>
              <a:rPr lang="ko-KR" altLang="en-US" sz="4800" b="1" spc="-15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en-US" altLang="ko-KR" sz="4800" b="1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4</a:t>
            </a:r>
            <a:r>
              <a:rPr lang="ko-KR" altLang="en-US" sz="4800" b="1">
                <a:solidFill>
                  <a:srgbClr val="F8F48B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기</a:t>
            </a:r>
            <a:endParaRPr sz="48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7506815B-734C-E5AB-B695-90FCE9B386EA}"/>
              </a:ext>
            </a:extLst>
          </p:cNvPr>
          <p:cNvSpPr/>
          <p:nvPr/>
        </p:nvSpPr>
        <p:spPr>
          <a:xfrm rot="16200000">
            <a:off x="3526581" y="-2817019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D78BA04F-44FD-AD43-7444-BACBCCED35E6}"/>
              </a:ext>
            </a:extLst>
          </p:cNvPr>
          <p:cNvSpPr/>
          <p:nvPr/>
        </p:nvSpPr>
        <p:spPr>
          <a:xfrm rot="16200000">
            <a:off x="3526578" y="-2641479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FFD60566-F0EA-149E-80D9-7F78C0B11D04}"/>
              </a:ext>
            </a:extLst>
          </p:cNvPr>
          <p:cNvSpPr/>
          <p:nvPr/>
        </p:nvSpPr>
        <p:spPr>
          <a:xfrm rot="16200000">
            <a:off x="3526572" y="-2465939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8DE7181A-BD73-8E14-7463-7A7996D0B766}"/>
              </a:ext>
            </a:extLst>
          </p:cNvPr>
          <p:cNvSpPr/>
          <p:nvPr/>
        </p:nvSpPr>
        <p:spPr>
          <a:xfrm rot="16200000">
            <a:off x="3526583" y="-2254598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74725049-97B1-349E-09CB-5E146BE3CADF}"/>
              </a:ext>
            </a:extLst>
          </p:cNvPr>
          <p:cNvSpPr/>
          <p:nvPr/>
        </p:nvSpPr>
        <p:spPr>
          <a:xfrm rot="16200000">
            <a:off x="3436095" y="-2014407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ABA2D941-63F3-1EDE-FC9B-D360FFC9C3C0}"/>
              </a:ext>
            </a:extLst>
          </p:cNvPr>
          <p:cNvSpPr/>
          <p:nvPr/>
        </p:nvSpPr>
        <p:spPr>
          <a:xfrm rot="16200000">
            <a:off x="3345606" y="-1838867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645ED0F7-CDA1-645A-B316-8E9C9F047A37}"/>
              </a:ext>
            </a:extLst>
          </p:cNvPr>
          <p:cNvSpPr/>
          <p:nvPr/>
        </p:nvSpPr>
        <p:spPr>
          <a:xfrm rot="16200000">
            <a:off x="3516965" y="-3028361"/>
            <a:ext cx="5138834" cy="12192000"/>
          </a:xfrm>
          <a:prstGeom prst="homePlate">
            <a:avLst>
              <a:gd name="adj" fmla="val 16719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B347F0DC-E6D3-4D2E-F23F-4E998BB61670}"/>
              </a:ext>
            </a:extLst>
          </p:cNvPr>
          <p:cNvSpPr txBox="1"/>
          <p:nvPr/>
        </p:nvSpPr>
        <p:spPr>
          <a:xfrm>
            <a:off x="2752293" y="1477162"/>
            <a:ext cx="11032287" cy="436080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8000" b="1" spc="-55">
                <a:solidFill>
                  <a:srgbClr val="FF0000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소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상공인 </a:t>
            </a:r>
            <a:r>
              <a:rPr lang="ko-KR" altLang="en-US" sz="7200" b="1" spc="-55">
                <a:solidFill>
                  <a:srgbClr val="FF0000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화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이팅 </a:t>
            </a:r>
            <a:r>
              <a:rPr lang="ko-KR" altLang="en-US" sz="7600" b="1" spc="-55">
                <a:solidFill>
                  <a:srgbClr val="FF0000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전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문가가 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도와드리겠습니다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장진석</a:t>
            </a:r>
            <a:r>
              <a:rPr lang="en-US" altLang="ko-KR" sz="32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 </a:t>
            </a:r>
            <a:r>
              <a:rPr lang="ko-KR" altLang="en-US" sz="32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이수진</a:t>
            </a:r>
            <a:endParaRPr lang="en-US" altLang="ko-KR" sz="32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박선경</a:t>
            </a:r>
            <a:r>
              <a:rPr lang="en-US" altLang="ko-KR" sz="32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 </a:t>
            </a:r>
            <a:r>
              <a:rPr lang="ko-KR" altLang="en-US" sz="32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최성진</a:t>
            </a:r>
            <a:endParaRPr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B3D1236E-30CD-EB87-CAA0-A3FCE9923CE0}"/>
              </a:ext>
            </a:extLst>
          </p:cNvPr>
          <p:cNvSpPr txBox="1"/>
          <p:nvPr/>
        </p:nvSpPr>
        <p:spPr>
          <a:xfrm>
            <a:off x="5204451" y="4641100"/>
            <a:ext cx="6512939" cy="179856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경북대학교</a:t>
            </a:r>
            <a:r>
              <a:rPr lang="ko-KR" altLang="en-US" sz="4800" b="1" spc="-15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빅데이터</a:t>
            </a:r>
            <a:r>
              <a:rPr lang="en-US" altLang="ko-KR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바탕"/>
              </a:rPr>
              <a:t>•</a:t>
            </a:r>
            <a:r>
              <a:rPr lang="en-US" altLang="ko-KR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AI</a:t>
            </a:r>
            <a:r>
              <a:rPr lang="ko-KR" altLang="en-US" sz="4800" b="1" spc="-20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전문가</a:t>
            </a:r>
            <a:r>
              <a:rPr lang="ko-KR" altLang="en-US" sz="4800" b="1" spc="-20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양성과정</a:t>
            </a:r>
            <a:r>
              <a:rPr lang="ko-KR" altLang="en-US" sz="4800" b="1" spc="-15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en-US" altLang="ko-KR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4</a:t>
            </a: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기</a:t>
            </a:r>
            <a:endParaRPr sz="4800">
              <a:solidFill>
                <a:schemeClr val="accent1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E0C54A-0D82-6EEE-CF8C-5DE884B41FA2}"/>
              </a:ext>
            </a:extLst>
          </p:cNvPr>
          <p:cNvSpPr/>
          <p:nvPr/>
        </p:nvSpPr>
        <p:spPr>
          <a:xfrm>
            <a:off x="4809" y="-5652853"/>
            <a:ext cx="12815888" cy="5484718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1F172D-D95C-C26C-9AC6-5A312826B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1" y="1336635"/>
            <a:ext cx="24955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3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438898" y="0"/>
            <a:ext cx="67531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53" y="2907504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1157" y="3311050"/>
            <a:ext cx="521496" cy="521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C0477A-5645-1A3A-67E1-FD1E29EECA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5" t="70106" r="-1" b="-14508"/>
          <a:stretch/>
        </p:blipFill>
        <p:spPr>
          <a:xfrm>
            <a:off x="6285885" y="-63908"/>
            <a:ext cx="3579120" cy="10029524"/>
          </a:xfrm>
          <a:prstGeom prst="rect">
            <a:avLst/>
          </a:prstGeom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-4899878" y="4173901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리뷰 및 평점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-5699606" y="3936656"/>
            <a:ext cx="5699606" cy="16267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</a:t>
            </a:r>
            <a:r>
              <a:rPr lang="ko-KR" altLang="en-US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상위 키워드 </a:t>
            </a:r>
            <a:r>
              <a:rPr lang="en-US" altLang="ko-KR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20</a:t>
            </a:r>
            <a:r>
              <a:rPr lang="ko-KR" altLang="en-US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개</a:t>
            </a:r>
            <a:endParaRPr lang="en-US" altLang="ko-KR" sz="3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</a:t>
            </a:r>
            <a:r>
              <a:rPr lang="ko-KR" altLang="en-US" sz="3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리뷰로 판단하는 예상별점</a:t>
            </a:r>
            <a:endParaRPr sz="3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943C5A-C3BE-FD3D-2D4D-A0EB31D7196B}"/>
              </a:ext>
            </a:extLst>
          </p:cNvPr>
          <p:cNvSpPr/>
          <p:nvPr/>
        </p:nvSpPr>
        <p:spPr>
          <a:xfrm>
            <a:off x="12355529" y="0"/>
            <a:ext cx="363594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07B6E3-0092-717F-5EFD-4D1226A1C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529" y="-63908"/>
            <a:ext cx="5050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3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32BF4793-5A02-EA41-1CBB-F59E705E0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06" y="0"/>
            <a:ext cx="505060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609755" y="583692"/>
            <a:ext cx="704362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BA41A1-7EF3-9B72-101A-0B5CC4477FB5}"/>
              </a:ext>
            </a:extLst>
          </p:cNvPr>
          <p:cNvCxnSpPr/>
          <p:nvPr/>
        </p:nvCxnSpPr>
        <p:spPr>
          <a:xfrm>
            <a:off x="2630384" y="1735931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BB0DDF-277A-89D0-6611-A99EB72E91F5}"/>
              </a:ext>
            </a:extLst>
          </p:cNvPr>
          <p:cNvCxnSpPr>
            <a:cxnSpLocks/>
          </p:cNvCxnSpPr>
          <p:nvPr/>
        </p:nvCxnSpPr>
        <p:spPr>
          <a:xfrm>
            <a:off x="758584" y="5501481"/>
            <a:ext cx="6983298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ED266-4D9E-F5B0-C1A7-BDCECAD6A88A}"/>
              </a:ext>
            </a:extLst>
          </p:cNvPr>
          <p:cNvSpPr/>
          <p:nvPr/>
        </p:nvSpPr>
        <p:spPr>
          <a:xfrm>
            <a:off x="758584" y="2311400"/>
            <a:ext cx="2133600" cy="2133600"/>
          </a:xfrm>
          <a:prstGeom prst="rect">
            <a:avLst/>
          </a:prstGeom>
          <a:solidFill>
            <a:schemeClr val="bg1"/>
          </a:solidFill>
          <a:ln w="76200"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257A9E-338D-EBC1-B702-BD8039964AE2}"/>
              </a:ext>
            </a:extLst>
          </p:cNvPr>
          <p:cNvSpPr/>
          <p:nvPr/>
        </p:nvSpPr>
        <p:spPr>
          <a:xfrm>
            <a:off x="3183433" y="2311400"/>
            <a:ext cx="2133600" cy="213360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775360-7078-40FB-C5F4-16B2A1EB1749}"/>
              </a:ext>
            </a:extLst>
          </p:cNvPr>
          <p:cNvSpPr/>
          <p:nvPr/>
        </p:nvSpPr>
        <p:spPr>
          <a:xfrm>
            <a:off x="5608282" y="2311400"/>
            <a:ext cx="2133600" cy="2133600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FF1472-BFC0-1654-2E1F-1E77E9DF270D}"/>
              </a:ext>
            </a:extLst>
          </p:cNvPr>
          <p:cNvSpPr/>
          <p:nvPr/>
        </p:nvSpPr>
        <p:spPr>
          <a:xfrm flipH="1" flipV="1">
            <a:off x="1758315" y="5466715"/>
            <a:ext cx="82800" cy="82800"/>
          </a:xfrm>
          <a:prstGeom prst="ellipse">
            <a:avLst/>
          </a:prstGeom>
          <a:solidFill>
            <a:srgbClr val="FB5F57"/>
          </a:solidFill>
          <a:ln w="19050">
            <a:solidFill>
              <a:schemeClr val="bg1"/>
            </a:solidFill>
          </a:ln>
          <a:effectLst>
            <a:glow rad="101600">
              <a:srgbClr val="FB5F5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A09DB4-0E35-DB4B-E0D1-04F74A94407B}"/>
              </a:ext>
            </a:extLst>
          </p:cNvPr>
          <p:cNvSpPr/>
          <p:nvPr/>
        </p:nvSpPr>
        <p:spPr>
          <a:xfrm flipH="1" flipV="1">
            <a:off x="4167433" y="5466715"/>
            <a:ext cx="82800" cy="828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  <a:effectLst>
            <a:glow rad="1016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FEE233E-8F7D-9EDA-C4B9-72FE6887F057}"/>
              </a:ext>
            </a:extLst>
          </p:cNvPr>
          <p:cNvSpPr/>
          <p:nvPr/>
        </p:nvSpPr>
        <p:spPr>
          <a:xfrm flipH="1" flipV="1">
            <a:off x="6675082" y="5466715"/>
            <a:ext cx="82800" cy="828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>
            <a:glow rad="101600">
              <a:schemeClr val="tx2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0EF1BF-A93C-614A-FE49-1590E2DB0318}"/>
              </a:ext>
            </a:extLst>
          </p:cNvPr>
          <p:cNvSpPr txBox="1"/>
          <p:nvPr/>
        </p:nvSpPr>
        <p:spPr>
          <a:xfrm>
            <a:off x="1225550" y="5784850"/>
            <a:ext cx="108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1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 </a:t>
            </a:r>
            <a:r>
              <a:rPr lang="en-US" altLang="ko-KR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01</a:t>
            </a:r>
            <a:endParaRPr lang="ko-KR" altLang="en-US" sz="14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ECD241-1E9B-B174-C5DC-DBDC5EC2F271}"/>
              </a:ext>
            </a:extLst>
          </p:cNvPr>
          <p:cNvSpPr txBox="1"/>
          <p:nvPr/>
        </p:nvSpPr>
        <p:spPr>
          <a:xfrm>
            <a:off x="3693597" y="5784850"/>
            <a:ext cx="108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1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E55F5-93C6-6E2C-6016-2A21269AD822}"/>
              </a:ext>
            </a:extLst>
          </p:cNvPr>
          <p:cNvSpPr txBox="1"/>
          <p:nvPr/>
        </p:nvSpPr>
        <p:spPr>
          <a:xfrm>
            <a:off x="6214957" y="5784850"/>
            <a:ext cx="108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1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 </a:t>
            </a:r>
            <a:r>
              <a:rPr lang="en-US" altLang="ko-KR" sz="1400" dirty="0">
                <a:solidFill>
                  <a:schemeClr val="tx2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03</a:t>
            </a:r>
            <a:endParaRPr lang="ko-KR" altLang="en-US" sz="1400" dirty="0">
              <a:solidFill>
                <a:schemeClr val="tx2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45988B-B1E4-8857-ED35-18B4CCB317C8}"/>
              </a:ext>
            </a:extLst>
          </p:cNvPr>
          <p:cNvSpPr txBox="1"/>
          <p:nvPr/>
        </p:nvSpPr>
        <p:spPr>
          <a:xfrm>
            <a:off x="977900" y="3885412"/>
            <a:ext cx="165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키워드 추출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5E2F4-B41E-E961-0134-059425E7E09C}"/>
              </a:ext>
            </a:extLst>
          </p:cNvPr>
          <p:cNvSpPr txBox="1"/>
          <p:nvPr/>
        </p:nvSpPr>
        <p:spPr>
          <a:xfrm>
            <a:off x="3423991" y="3885412"/>
            <a:ext cx="165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태나다체 " panose="02000000000000000000" pitchFamily="2" charset="-127"/>
                <a:ea typeface="태나다체 " panose="02000000000000000000" pitchFamily="2" charset="-127"/>
              </a:rPr>
              <a:t>모델링</a:t>
            </a:r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831B01-8456-2C97-0883-68F75FC30B73}"/>
              </a:ext>
            </a:extLst>
          </p:cNvPr>
          <p:cNvSpPr txBox="1"/>
          <p:nvPr/>
        </p:nvSpPr>
        <p:spPr>
          <a:xfrm>
            <a:off x="5890240" y="3885412"/>
            <a:ext cx="165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평점 예측</a:t>
            </a: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D12E556-044C-79C6-D93A-B3C2A63EF020}"/>
              </a:ext>
            </a:extLst>
          </p:cNvPr>
          <p:cNvSpPr/>
          <p:nvPr/>
        </p:nvSpPr>
        <p:spPr>
          <a:xfrm rot="5400000">
            <a:off x="1777987" y="4695202"/>
            <a:ext cx="268862" cy="416974"/>
          </a:xfrm>
          <a:prstGeom prst="triangl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0DFA38B0-2CED-E888-59EE-E5A788194B67}"/>
              </a:ext>
            </a:extLst>
          </p:cNvPr>
          <p:cNvSpPr/>
          <p:nvPr/>
        </p:nvSpPr>
        <p:spPr>
          <a:xfrm rot="16200000">
            <a:off x="1695134" y="4495808"/>
            <a:ext cx="273689" cy="577852"/>
          </a:xfrm>
          <a:prstGeom prst="triangle">
            <a:avLst>
              <a:gd name="adj" fmla="val 50000"/>
            </a:avLst>
          </a:prstGeom>
          <a:solidFill>
            <a:srgbClr val="FEC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EACF6A9A-5648-6FAE-8DD7-BFC6CD8E73B0}"/>
              </a:ext>
            </a:extLst>
          </p:cNvPr>
          <p:cNvSpPr/>
          <p:nvPr/>
        </p:nvSpPr>
        <p:spPr>
          <a:xfrm rot="5400000">
            <a:off x="1809741" y="4279026"/>
            <a:ext cx="257068" cy="790450"/>
          </a:xfrm>
          <a:prstGeom prst="triangl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B4855FF6-1AB0-C0B3-9E9E-9D116A429F6E}"/>
              </a:ext>
            </a:extLst>
          </p:cNvPr>
          <p:cNvSpPr/>
          <p:nvPr/>
        </p:nvSpPr>
        <p:spPr>
          <a:xfrm rot="10800000">
            <a:off x="1265930" y="4481813"/>
            <a:ext cx="1067570" cy="209416"/>
          </a:xfrm>
          <a:prstGeom prst="rtTriangle">
            <a:avLst/>
          </a:prstGeom>
          <a:solidFill>
            <a:srgbClr val="FEC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44D399A2-FEDF-A428-6357-16A517BBAB34}"/>
              </a:ext>
            </a:extLst>
          </p:cNvPr>
          <p:cNvSpPr/>
          <p:nvPr/>
        </p:nvSpPr>
        <p:spPr>
          <a:xfrm rot="5400000">
            <a:off x="4176014" y="4695202"/>
            <a:ext cx="268862" cy="41697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F09E06B-B36E-AF58-539D-3447C6FFDCEB}"/>
              </a:ext>
            </a:extLst>
          </p:cNvPr>
          <p:cNvSpPr/>
          <p:nvPr/>
        </p:nvSpPr>
        <p:spPr>
          <a:xfrm rot="16200000">
            <a:off x="4093161" y="4495808"/>
            <a:ext cx="273689" cy="577852"/>
          </a:xfrm>
          <a:prstGeom prst="triangl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E499D4F6-010A-7CE1-BB60-2EE3CBD94B1D}"/>
              </a:ext>
            </a:extLst>
          </p:cNvPr>
          <p:cNvSpPr/>
          <p:nvPr/>
        </p:nvSpPr>
        <p:spPr>
          <a:xfrm rot="5400000">
            <a:off x="4207768" y="4279026"/>
            <a:ext cx="257068" cy="79045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1DF624B2-8659-DF40-FD95-87A24AE30C6F}"/>
              </a:ext>
            </a:extLst>
          </p:cNvPr>
          <p:cNvSpPr/>
          <p:nvPr/>
        </p:nvSpPr>
        <p:spPr>
          <a:xfrm rot="10800000">
            <a:off x="3663957" y="4481813"/>
            <a:ext cx="1067570" cy="20941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60FD6283-470D-05C2-535C-CBABE136383B}"/>
              </a:ext>
            </a:extLst>
          </p:cNvPr>
          <p:cNvSpPr/>
          <p:nvPr/>
        </p:nvSpPr>
        <p:spPr>
          <a:xfrm rot="5400000">
            <a:off x="6608057" y="4695202"/>
            <a:ext cx="268862" cy="41697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FE142F42-08C5-E5AB-2787-8C036C133316}"/>
              </a:ext>
            </a:extLst>
          </p:cNvPr>
          <p:cNvSpPr/>
          <p:nvPr/>
        </p:nvSpPr>
        <p:spPr>
          <a:xfrm rot="16200000">
            <a:off x="6525204" y="4495808"/>
            <a:ext cx="273689" cy="577852"/>
          </a:xfrm>
          <a:prstGeom prst="triangle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3CFF06-0316-671B-0D5E-A60C3345281F}"/>
              </a:ext>
            </a:extLst>
          </p:cNvPr>
          <p:cNvSpPr/>
          <p:nvPr/>
        </p:nvSpPr>
        <p:spPr>
          <a:xfrm rot="5400000">
            <a:off x="6639811" y="4279026"/>
            <a:ext cx="257068" cy="79045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5C2C3139-07EE-9D71-0456-9AA2FCEE74EF}"/>
              </a:ext>
            </a:extLst>
          </p:cNvPr>
          <p:cNvSpPr/>
          <p:nvPr/>
        </p:nvSpPr>
        <p:spPr>
          <a:xfrm rot="10800000">
            <a:off x="6096000" y="4481813"/>
            <a:ext cx="1067570" cy="209416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56BAF73-8BB6-E44B-68B1-F5412C1EA25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67" y="2560107"/>
            <a:ext cx="1187430" cy="118743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CDC5433-D519-586E-FAF9-F8C3E32DA66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98" y="2418015"/>
            <a:ext cx="1296510" cy="129651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D06DB23-E6C3-1B02-DEFF-BC3980592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18" y="2508887"/>
            <a:ext cx="1280808" cy="1280808"/>
          </a:xfrm>
          <a:prstGeom prst="rect">
            <a:avLst/>
          </a:prstGeom>
        </p:spPr>
      </p:pic>
      <p:sp>
        <p:nvSpPr>
          <p:cNvPr id="53" name="object 14">
            <a:extLst>
              <a:ext uri="{FF2B5EF4-FFF2-40B4-BE49-F238E27FC236}">
                <a16:creationId xmlns:a16="http://schemas.microsoft.com/office/drawing/2014/main" id="{AA57023D-D0DF-665B-0688-65108AC408B9}"/>
              </a:ext>
            </a:extLst>
          </p:cNvPr>
          <p:cNvSpPr txBox="1"/>
          <p:nvPr/>
        </p:nvSpPr>
        <p:spPr>
          <a:xfrm>
            <a:off x="2525431" y="1579625"/>
            <a:ext cx="3422182" cy="567463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1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트레이닝복</a:t>
            </a:r>
            <a:endParaRPr sz="1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2CCBADB-355C-7CAB-4BE8-BF510B102588}"/>
              </a:ext>
            </a:extLst>
          </p:cNvPr>
          <p:cNvSpPr/>
          <p:nvPr/>
        </p:nvSpPr>
        <p:spPr>
          <a:xfrm>
            <a:off x="8515361" y="-1"/>
            <a:ext cx="363594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57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859442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키워드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추출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609755" y="583692"/>
            <a:ext cx="704362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BA41A1-7EF3-9B72-101A-0B5CC4477FB5}"/>
              </a:ext>
            </a:extLst>
          </p:cNvPr>
          <p:cNvCxnSpPr/>
          <p:nvPr/>
        </p:nvCxnSpPr>
        <p:spPr>
          <a:xfrm>
            <a:off x="2630384" y="1735931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14">
            <a:extLst>
              <a:ext uri="{FF2B5EF4-FFF2-40B4-BE49-F238E27FC236}">
                <a16:creationId xmlns:a16="http://schemas.microsoft.com/office/drawing/2014/main" id="{00E53DFE-0107-03FB-E2B6-721BBA8571AA}"/>
              </a:ext>
            </a:extLst>
          </p:cNvPr>
          <p:cNvSpPr txBox="1"/>
          <p:nvPr/>
        </p:nvSpPr>
        <p:spPr>
          <a:xfrm>
            <a:off x="2525431" y="1579625"/>
            <a:ext cx="3422182" cy="567463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트레이닝복</a:t>
            </a:r>
            <a:endParaRPr sz="1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9E875CF-4A1B-6B51-511B-77298A26E2CC}"/>
              </a:ext>
            </a:extLst>
          </p:cNvPr>
          <p:cNvSpPr/>
          <p:nvPr/>
        </p:nvSpPr>
        <p:spPr>
          <a:xfrm>
            <a:off x="1313199" y="2406417"/>
            <a:ext cx="6229409" cy="1743396"/>
          </a:xfrm>
          <a:prstGeom prst="roundRect">
            <a:avLst/>
          </a:prstGeom>
          <a:solidFill>
            <a:srgbClr val="FEC5C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8BCE6-D72F-F508-DFA9-D32713728FFF}"/>
              </a:ext>
            </a:extLst>
          </p:cNvPr>
          <p:cNvSpPr txBox="1"/>
          <p:nvPr/>
        </p:nvSpPr>
        <p:spPr>
          <a:xfrm>
            <a:off x="520855" y="2311479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364C87-DBA5-37A6-7B0C-57AEDF53692D}"/>
              </a:ext>
            </a:extLst>
          </p:cNvPr>
          <p:cNvSpPr/>
          <p:nvPr/>
        </p:nvSpPr>
        <p:spPr>
          <a:xfrm>
            <a:off x="1364000" y="4556443"/>
            <a:ext cx="6179324" cy="1743396"/>
          </a:xfrm>
          <a:prstGeom prst="roundRect">
            <a:avLst/>
          </a:prstGeom>
          <a:solidFill>
            <a:srgbClr val="FEC5C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CDB945-DCAB-EC5F-F44B-ADA0C63CEE54}"/>
              </a:ext>
            </a:extLst>
          </p:cNvPr>
          <p:cNvSpPr txBox="1"/>
          <p:nvPr/>
        </p:nvSpPr>
        <p:spPr>
          <a:xfrm>
            <a:off x="520855" y="4461505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F91F64-4D22-C660-99CC-D323400D656B}"/>
              </a:ext>
            </a:extLst>
          </p:cNvPr>
          <p:cNvSpPr txBox="1"/>
          <p:nvPr/>
        </p:nvSpPr>
        <p:spPr>
          <a:xfrm>
            <a:off x="5289550" y="260350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키워드 추출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04725-0C34-E475-1E9B-55785D10EABF}"/>
              </a:ext>
            </a:extLst>
          </p:cNvPr>
          <p:cNvSpPr txBox="1"/>
          <p:nvPr/>
        </p:nvSpPr>
        <p:spPr>
          <a:xfrm>
            <a:off x="5303952" y="3028115"/>
            <a:ext cx="2348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트레이닝복 구매 리뷰 댓글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정규화 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상위 </a:t>
            </a:r>
            <a:r>
              <a:rPr lang="en-US" altLang="ko-KR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20</a:t>
            </a:r>
            <a:r>
              <a:rPr lang="ko-KR" altLang="en-US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개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단어 추출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2E913-5E82-52D0-B2F1-CC90544CA090}"/>
              </a:ext>
            </a:extLst>
          </p:cNvPr>
          <p:cNvCxnSpPr/>
          <p:nvPr/>
        </p:nvCxnSpPr>
        <p:spPr>
          <a:xfrm>
            <a:off x="5219700" y="2553718"/>
            <a:ext cx="0" cy="1497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1084E8-1456-18D6-A749-78D43BCFE543}"/>
              </a:ext>
            </a:extLst>
          </p:cNvPr>
          <p:cNvSpPr txBox="1"/>
          <p:nvPr/>
        </p:nvSpPr>
        <p:spPr>
          <a:xfrm>
            <a:off x="5289550" y="469421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생성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631FDF-C906-4925-549C-956D05AC80D9}"/>
              </a:ext>
            </a:extLst>
          </p:cNvPr>
          <p:cNvSpPr txBox="1"/>
          <p:nvPr/>
        </p:nvSpPr>
        <p:spPr>
          <a:xfrm>
            <a:off x="5303952" y="5118831"/>
            <a:ext cx="2348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 댓글 빈도 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개의 명사 단어들로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생성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1F8E4E-A092-BC6B-3834-0B53ADCFE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35" y="2634955"/>
            <a:ext cx="2872069" cy="12637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F8AE9B-D911-DC98-54DE-CAF3096C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35" y="4688998"/>
            <a:ext cx="2966794" cy="1478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1C62BF2-0A39-B56A-226C-EBA9F191F252}"/>
              </a:ext>
            </a:extLst>
          </p:cNvPr>
          <p:cNvCxnSpPr/>
          <p:nvPr/>
        </p:nvCxnSpPr>
        <p:spPr>
          <a:xfrm>
            <a:off x="5219700" y="4724425"/>
            <a:ext cx="0" cy="1497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9609BBF6-7DBC-8181-6452-5830BF6CE7DF}"/>
              </a:ext>
            </a:extLst>
          </p:cNvPr>
          <p:cNvSpPr/>
          <p:nvPr/>
        </p:nvSpPr>
        <p:spPr>
          <a:xfrm>
            <a:off x="2267809" y="2573229"/>
            <a:ext cx="373687" cy="317270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4A59CA2-17AC-F7F4-F12C-1EE316A3D424}"/>
              </a:ext>
            </a:extLst>
          </p:cNvPr>
          <p:cNvSpPr/>
          <p:nvPr/>
        </p:nvSpPr>
        <p:spPr>
          <a:xfrm>
            <a:off x="3922712" y="3190481"/>
            <a:ext cx="373687" cy="317270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268BF25-3EE0-B4A9-F905-C7B707184B21}"/>
              </a:ext>
            </a:extLst>
          </p:cNvPr>
          <p:cNvSpPr/>
          <p:nvPr/>
        </p:nvSpPr>
        <p:spPr>
          <a:xfrm>
            <a:off x="4038600" y="3581401"/>
            <a:ext cx="373687" cy="317270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7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609755" y="583692"/>
            <a:ext cx="704362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BA41A1-7EF3-9B72-101A-0B5CC4477FB5}"/>
              </a:ext>
            </a:extLst>
          </p:cNvPr>
          <p:cNvCxnSpPr/>
          <p:nvPr/>
        </p:nvCxnSpPr>
        <p:spPr>
          <a:xfrm>
            <a:off x="2630384" y="1735931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14">
            <a:extLst>
              <a:ext uri="{FF2B5EF4-FFF2-40B4-BE49-F238E27FC236}">
                <a16:creationId xmlns:a16="http://schemas.microsoft.com/office/drawing/2014/main" id="{00E53DFE-0107-03FB-E2B6-721BBA8571AA}"/>
              </a:ext>
            </a:extLst>
          </p:cNvPr>
          <p:cNvSpPr txBox="1"/>
          <p:nvPr/>
        </p:nvSpPr>
        <p:spPr>
          <a:xfrm>
            <a:off x="2525431" y="1579625"/>
            <a:ext cx="3422182" cy="567463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트레이닝복</a:t>
            </a:r>
            <a:endParaRPr sz="1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784E37-ABE7-1A4A-FE37-6FF79B2341A5}"/>
              </a:ext>
            </a:extLst>
          </p:cNvPr>
          <p:cNvSpPr/>
          <p:nvPr/>
        </p:nvSpPr>
        <p:spPr>
          <a:xfrm>
            <a:off x="1313199" y="2406417"/>
            <a:ext cx="6229409" cy="17433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A9DAE-2CB7-9765-E026-26E0B8A1E37A}"/>
              </a:ext>
            </a:extLst>
          </p:cNvPr>
          <p:cNvSpPr txBox="1"/>
          <p:nvPr/>
        </p:nvSpPr>
        <p:spPr>
          <a:xfrm>
            <a:off x="520855" y="2311479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7CDEB8-92F8-F80D-DE9E-08603D302C8F}"/>
              </a:ext>
            </a:extLst>
          </p:cNvPr>
          <p:cNvSpPr/>
          <p:nvPr/>
        </p:nvSpPr>
        <p:spPr>
          <a:xfrm>
            <a:off x="1364000" y="4556443"/>
            <a:ext cx="6179324" cy="17433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77C78-EA3F-B496-1DBE-F400282B284B}"/>
              </a:ext>
            </a:extLst>
          </p:cNvPr>
          <p:cNvSpPr txBox="1"/>
          <p:nvPr/>
        </p:nvSpPr>
        <p:spPr>
          <a:xfrm>
            <a:off x="5289550" y="260350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모델링 </a:t>
            </a:r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B5DA2-2EF6-AA38-99CF-49092445C437}"/>
              </a:ext>
            </a:extLst>
          </p:cNvPr>
          <p:cNvSpPr txBox="1"/>
          <p:nvPr/>
        </p:nvSpPr>
        <p:spPr>
          <a:xfrm>
            <a:off x="5303952" y="3028115"/>
            <a:ext cx="234830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텍스트 데이터를 </a:t>
            </a: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TF-IDF</a:t>
            </a: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로 변환</a:t>
            </a:r>
            <a:endParaRPr lang="en-US" altLang="ko-KR" sz="12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선형 회귀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모델 생성과 훈련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B37BE6-1AD2-2BED-8085-60E3A30BFD4E}"/>
              </a:ext>
            </a:extLst>
          </p:cNvPr>
          <p:cNvCxnSpPr/>
          <p:nvPr/>
        </p:nvCxnSpPr>
        <p:spPr>
          <a:xfrm>
            <a:off x="5219700" y="2553718"/>
            <a:ext cx="0" cy="1497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0EBA3C-4E3D-AB4A-3C21-B8B09D27562A}"/>
              </a:ext>
            </a:extLst>
          </p:cNvPr>
          <p:cNvSpPr txBox="1"/>
          <p:nvPr/>
        </p:nvSpPr>
        <p:spPr>
          <a:xfrm>
            <a:off x="5289550" y="469421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모델링 </a:t>
            </a:r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1ED3F-E1AB-B179-8C96-2EB5278B439B}"/>
              </a:ext>
            </a:extLst>
          </p:cNvPr>
          <p:cNvSpPr txBox="1"/>
          <p:nvPr/>
        </p:nvSpPr>
        <p:spPr>
          <a:xfrm>
            <a:off x="5303952" y="5118831"/>
            <a:ext cx="234830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테스트 세트로 예측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평균 제곱 오차 </a:t>
            </a: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0.50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텍스트 데이터로 만든 모델이라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괜찮은 성능이라고 판단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2170E5F-BFBF-20C0-03E5-BC13A8EE87E3}"/>
              </a:ext>
            </a:extLst>
          </p:cNvPr>
          <p:cNvSpPr/>
          <p:nvPr/>
        </p:nvSpPr>
        <p:spPr>
          <a:xfrm>
            <a:off x="1952399" y="2553718"/>
            <a:ext cx="3157649" cy="144456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58B88A-53FA-ABFD-C308-9260CD25C5F0}"/>
              </a:ext>
            </a:extLst>
          </p:cNvPr>
          <p:cNvCxnSpPr/>
          <p:nvPr/>
        </p:nvCxnSpPr>
        <p:spPr>
          <a:xfrm>
            <a:off x="5219700" y="4724425"/>
            <a:ext cx="0" cy="1497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06D0E2-1552-2947-17C0-C61FFD690B36}"/>
              </a:ext>
            </a:extLst>
          </p:cNvPr>
          <p:cNvSpPr txBox="1"/>
          <p:nvPr/>
        </p:nvSpPr>
        <p:spPr>
          <a:xfrm>
            <a:off x="520855" y="4461505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29082F5-C19E-5D10-56D4-EC9580820ACF}"/>
              </a:ext>
            </a:extLst>
          </p:cNvPr>
          <p:cNvSpPr/>
          <p:nvPr/>
        </p:nvSpPr>
        <p:spPr>
          <a:xfrm>
            <a:off x="1952399" y="4703744"/>
            <a:ext cx="3157649" cy="144456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2358E86-8B20-DB30-E199-7F94779BD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37" y="4801119"/>
            <a:ext cx="2875972" cy="12498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89D821-3B81-B8FD-A563-69963F161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37" y="2671967"/>
            <a:ext cx="2875972" cy="1214108"/>
          </a:xfrm>
          <a:prstGeom prst="rect">
            <a:avLst/>
          </a:prstGeom>
        </p:spPr>
      </p:pic>
      <p:sp>
        <p:nvSpPr>
          <p:cNvPr id="17" name="object 14">
            <a:extLst>
              <a:ext uri="{FF2B5EF4-FFF2-40B4-BE49-F238E27FC236}">
                <a16:creationId xmlns:a16="http://schemas.microsoft.com/office/drawing/2014/main" id="{42A4A4AA-5D8B-7A59-32AC-3DC1EAB239DB}"/>
              </a:ext>
            </a:extLst>
          </p:cNvPr>
          <p:cNvSpPr txBox="1"/>
          <p:nvPr/>
        </p:nvSpPr>
        <p:spPr>
          <a:xfrm>
            <a:off x="12588584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키워드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추출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CD9ABD6-F0BB-A852-EA84-E8A2C086BED8}"/>
              </a:ext>
            </a:extLst>
          </p:cNvPr>
          <p:cNvSpPr/>
          <p:nvPr/>
        </p:nvSpPr>
        <p:spPr>
          <a:xfrm>
            <a:off x="-6381385" y="2471416"/>
            <a:ext cx="6229409" cy="1743396"/>
          </a:xfrm>
          <a:prstGeom prst="roundRect">
            <a:avLst/>
          </a:prstGeom>
          <a:solidFill>
            <a:srgbClr val="FEC5C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1FC9F9-4A8A-8657-9C04-E3B5C199DCFF}"/>
              </a:ext>
            </a:extLst>
          </p:cNvPr>
          <p:cNvSpPr txBox="1"/>
          <p:nvPr/>
        </p:nvSpPr>
        <p:spPr>
          <a:xfrm>
            <a:off x="-7173729" y="2376478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780F3C-C744-D793-FBA6-AF53111C9D04}"/>
              </a:ext>
            </a:extLst>
          </p:cNvPr>
          <p:cNvSpPr/>
          <p:nvPr/>
        </p:nvSpPr>
        <p:spPr>
          <a:xfrm>
            <a:off x="-6330584" y="4621442"/>
            <a:ext cx="6179324" cy="1743396"/>
          </a:xfrm>
          <a:prstGeom prst="roundRect">
            <a:avLst/>
          </a:prstGeom>
          <a:solidFill>
            <a:srgbClr val="FEC5C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2EF605-0E4B-8DF0-0263-93AD1B2ADF08}"/>
              </a:ext>
            </a:extLst>
          </p:cNvPr>
          <p:cNvSpPr txBox="1"/>
          <p:nvPr/>
        </p:nvSpPr>
        <p:spPr>
          <a:xfrm>
            <a:off x="-7173729" y="4526504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BF5696-3432-6E53-AD34-06A32DC4CA74}"/>
              </a:ext>
            </a:extLst>
          </p:cNvPr>
          <p:cNvSpPr txBox="1"/>
          <p:nvPr/>
        </p:nvSpPr>
        <p:spPr>
          <a:xfrm>
            <a:off x="-2405034" y="2668499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키워드 추출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FDB9FD-86B2-EF61-8D10-6548D02AA2D1}"/>
              </a:ext>
            </a:extLst>
          </p:cNvPr>
          <p:cNvSpPr txBox="1"/>
          <p:nvPr/>
        </p:nvSpPr>
        <p:spPr>
          <a:xfrm>
            <a:off x="-2390632" y="3093114"/>
            <a:ext cx="2348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트레이닝복 구매 리뷰 댓글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정규화 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상위 </a:t>
            </a:r>
            <a:r>
              <a:rPr lang="en-US" altLang="ko-KR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20</a:t>
            </a:r>
            <a:r>
              <a:rPr lang="ko-KR" altLang="en-US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개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단어 추출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490B7F4-6978-8844-935A-02C9A0BB84C2}"/>
              </a:ext>
            </a:extLst>
          </p:cNvPr>
          <p:cNvCxnSpPr/>
          <p:nvPr/>
        </p:nvCxnSpPr>
        <p:spPr>
          <a:xfrm>
            <a:off x="-2474884" y="2618717"/>
            <a:ext cx="0" cy="1497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1297D42-DEB1-A675-3713-8C8561F71E50}"/>
              </a:ext>
            </a:extLst>
          </p:cNvPr>
          <p:cNvSpPr txBox="1"/>
          <p:nvPr/>
        </p:nvSpPr>
        <p:spPr>
          <a:xfrm>
            <a:off x="-2405034" y="4759215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생성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E2A8AE-3DDA-EFC0-2760-99120A5B1CD0}"/>
              </a:ext>
            </a:extLst>
          </p:cNvPr>
          <p:cNvSpPr txBox="1"/>
          <p:nvPr/>
        </p:nvSpPr>
        <p:spPr>
          <a:xfrm>
            <a:off x="-2390632" y="5183830"/>
            <a:ext cx="2348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 댓글 빈도 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개의 명사 단어들로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생성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00BA78E-12AE-7102-5DB6-55130F907BDB}"/>
              </a:ext>
            </a:extLst>
          </p:cNvPr>
          <p:cNvSpPr/>
          <p:nvPr/>
        </p:nvSpPr>
        <p:spPr>
          <a:xfrm>
            <a:off x="-5808634" y="2618717"/>
            <a:ext cx="3157649" cy="144456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49A99BC-1102-E752-D23F-985251402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7349" y="2699954"/>
            <a:ext cx="2872069" cy="126371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C957569-CD8B-2C55-D47A-26C07262B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7349" y="4753997"/>
            <a:ext cx="2966794" cy="1478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BED9050-7935-1123-39EC-75915DD58649}"/>
              </a:ext>
            </a:extLst>
          </p:cNvPr>
          <p:cNvSpPr/>
          <p:nvPr/>
        </p:nvSpPr>
        <p:spPr>
          <a:xfrm>
            <a:off x="-3221575" y="2580227"/>
            <a:ext cx="3157649" cy="144456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7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-1" y="0"/>
            <a:ext cx="1001268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10135661" y="1845185"/>
            <a:ext cx="3725119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예측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1542217" y="332393"/>
            <a:ext cx="704362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" y="220891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53966" y="197614"/>
            <a:ext cx="521496" cy="5214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BA41A1-7EF3-9B72-101A-0B5CC4477FB5}"/>
              </a:ext>
            </a:extLst>
          </p:cNvPr>
          <p:cNvCxnSpPr/>
          <p:nvPr/>
        </p:nvCxnSpPr>
        <p:spPr>
          <a:xfrm>
            <a:off x="3668093" y="1449803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14">
            <a:extLst>
              <a:ext uri="{FF2B5EF4-FFF2-40B4-BE49-F238E27FC236}">
                <a16:creationId xmlns:a16="http://schemas.microsoft.com/office/drawing/2014/main" id="{00E53DFE-0107-03FB-E2B6-721BBA8571AA}"/>
              </a:ext>
            </a:extLst>
          </p:cNvPr>
          <p:cNvSpPr txBox="1"/>
          <p:nvPr/>
        </p:nvSpPr>
        <p:spPr>
          <a:xfrm>
            <a:off x="3439831" y="1328406"/>
            <a:ext cx="3422182" cy="567463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1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트레이닝복</a:t>
            </a:r>
            <a:endParaRPr sz="1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D3684C8-1716-8A23-F237-7D7D44EEC502}"/>
              </a:ext>
            </a:extLst>
          </p:cNvPr>
          <p:cNvSpPr/>
          <p:nvPr/>
        </p:nvSpPr>
        <p:spPr>
          <a:xfrm>
            <a:off x="7140510" y="2659380"/>
            <a:ext cx="2735010" cy="3844337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BF7BAF-32CB-8559-AA2B-E333AAADE12B}"/>
              </a:ext>
            </a:extLst>
          </p:cNvPr>
          <p:cNvSpPr/>
          <p:nvPr/>
        </p:nvSpPr>
        <p:spPr>
          <a:xfrm>
            <a:off x="7960294" y="1893701"/>
            <a:ext cx="1177805" cy="10875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B54616-AE19-668D-758C-1DD6F79F0947}"/>
              </a:ext>
            </a:extLst>
          </p:cNvPr>
          <p:cNvCxnSpPr>
            <a:cxnSpLocks/>
          </p:cNvCxnSpPr>
          <p:nvPr/>
        </p:nvCxnSpPr>
        <p:spPr>
          <a:xfrm>
            <a:off x="7448435" y="5153285"/>
            <a:ext cx="191360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598CAB0-5A36-68DF-49CC-CB7A776E66C1}"/>
              </a:ext>
            </a:extLst>
          </p:cNvPr>
          <p:cNvSpPr/>
          <p:nvPr/>
        </p:nvSpPr>
        <p:spPr>
          <a:xfrm>
            <a:off x="3620437" y="2708176"/>
            <a:ext cx="3068115" cy="3800914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3A65F62-3E65-830F-D811-00E0E027499A}"/>
              </a:ext>
            </a:extLst>
          </p:cNvPr>
          <p:cNvSpPr/>
          <p:nvPr/>
        </p:nvSpPr>
        <p:spPr>
          <a:xfrm>
            <a:off x="4543276" y="1845186"/>
            <a:ext cx="1148892" cy="11488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292C609-DAED-8406-FEDC-0EFC4E6389EE}"/>
              </a:ext>
            </a:extLst>
          </p:cNvPr>
          <p:cNvCxnSpPr>
            <a:cxnSpLocks/>
          </p:cNvCxnSpPr>
          <p:nvPr/>
        </p:nvCxnSpPr>
        <p:spPr>
          <a:xfrm>
            <a:off x="3928363" y="5158658"/>
            <a:ext cx="214667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9BC2310-A755-1B65-DFEB-796E3F08234A}"/>
              </a:ext>
            </a:extLst>
          </p:cNvPr>
          <p:cNvSpPr/>
          <p:nvPr/>
        </p:nvSpPr>
        <p:spPr>
          <a:xfrm>
            <a:off x="369536" y="2659380"/>
            <a:ext cx="2834397" cy="3873668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8636352-E1B5-534F-A27B-4FBF5B89CE6C}"/>
              </a:ext>
            </a:extLst>
          </p:cNvPr>
          <p:cNvSpPr/>
          <p:nvPr/>
        </p:nvSpPr>
        <p:spPr>
          <a:xfrm>
            <a:off x="1128269" y="1893701"/>
            <a:ext cx="1152239" cy="11522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377AB9-55A0-9F43-3E19-AC3970D939BB}"/>
              </a:ext>
            </a:extLst>
          </p:cNvPr>
          <p:cNvCxnSpPr>
            <a:cxnSpLocks/>
          </p:cNvCxnSpPr>
          <p:nvPr/>
        </p:nvCxnSpPr>
        <p:spPr>
          <a:xfrm>
            <a:off x="677462" y="5182616"/>
            <a:ext cx="198314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AE044CBA-00E4-8E62-4060-756A10810E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95"/>
          <a:stretch/>
        </p:blipFill>
        <p:spPr>
          <a:xfrm>
            <a:off x="3782758" y="3064923"/>
            <a:ext cx="2669929" cy="18896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1EBEC66-157B-10B9-3A0C-B78C8F6F3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02"/>
          <a:stretch/>
        </p:blipFill>
        <p:spPr>
          <a:xfrm>
            <a:off x="520470" y="3227515"/>
            <a:ext cx="2466544" cy="17509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F09D880-E0FA-9C8F-F9E6-7DDFFBA9B8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1" b="35092"/>
          <a:stretch/>
        </p:blipFill>
        <p:spPr>
          <a:xfrm>
            <a:off x="7291442" y="3259582"/>
            <a:ext cx="2380055" cy="168959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767F937-C36E-DEE5-827B-A0BEE634F98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86" y="1941897"/>
            <a:ext cx="1028220" cy="102822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68EB14-7F50-98C1-9741-BAD0C59614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7" y="1757005"/>
            <a:ext cx="1485092" cy="148509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876571D-D501-5170-F38F-350A94D3DE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79" y="1579625"/>
            <a:ext cx="1727485" cy="172748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E77FF01-43DE-200A-0444-AF9475754175}"/>
              </a:ext>
            </a:extLst>
          </p:cNvPr>
          <p:cNvSpPr txBox="1"/>
          <p:nvPr/>
        </p:nvSpPr>
        <p:spPr>
          <a:xfrm>
            <a:off x="520469" y="5260517"/>
            <a:ext cx="28616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긍정적인 텍스트로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리뷰작성 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4</a:t>
            </a: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점 이상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리뷰평점 부여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AE35FC-2941-26E6-E779-4F0A741DFC66}"/>
              </a:ext>
            </a:extLst>
          </p:cNvPr>
          <p:cNvSpPr txBox="1"/>
          <p:nvPr/>
        </p:nvSpPr>
        <p:spPr>
          <a:xfrm>
            <a:off x="3782759" y="5255057"/>
            <a:ext cx="309761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긍정과 부정이 혼합된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리뷰작성 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2~3</a:t>
            </a: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점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사이의 리뷰평점 부여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8B7544-470B-84CD-3272-FC5B71E510B2}"/>
              </a:ext>
            </a:extLst>
          </p:cNvPr>
          <p:cNvSpPr txBox="1"/>
          <p:nvPr/>
        </p:nvSpPr>
        <p:spPr>
          <a:xfrm>
            <a:off x="7291443" y="5238644"/>
            <a:ext cx="276130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부정적인 텍스트로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리뷰작성 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점 이하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리뷰평점 부여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2D6718CA-4292-6006-3546-815CA0375A83}"/>
              </a:ext>
            </a:extLst>
          </p:cNvPr>
          <p:cNvSpPr txBox="1"/>
          <p:nvPr/>
        </p:nvSpPr>
        <p:spPr>
          <a:xfrm>
            <a:off x="12517323" y="20566"/>
            <a:ext cx="3560877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5F01782A-223E-E628-8E32-19104C045E47}"/>
              </a:ext>
            </a:extLst>
          </p:cNvPr>
          <p:cNvSpPr txBox="1"/>
          <p:nvPr/>
        </p:nvSpPr>
        <p:spPr>
          <a:xfrm>
            <a:off x="4950748" y="7172767"/>
            <a:ext cx="704362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9316DD-2129-CE7A-817D-13F1BA094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231" y="7063512"/>
            <a:ext cx="521496" cy="5214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5998D3-858B-2AF5-4E31-89BC8BD5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902651" y="7063512"/>
            <a:ext cx="521496" cy="52149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EEEEAD-7ED2-9FED-6A37-EDF4D04EF8A0}"/>
              </a:ext>
            </a:extLst>
          </p:cNvPr>
          <p:cNvCxnSpPr/>
          <p:nvPr/>
        </p:nvCxnSpPr>
        <p:spPr>
          <a:xfrm>
            <a:off x="6971377" y="8325006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AE4C8B-02A1-9950-9437-E120EF20A5DD}"/>
              </a:ext>
            </a:extLst>
          </p:cNvPr>
          <p:cNvCxnSpPr>
            <a:cxnSpLocks/>
          </p:cNvCxnSpPr>
          <p:nvPr/>
        </p:nvCxnSpPr>
        <p:spPr>
          <a:xfrm>
            <a:off x="5099577" y="12090556"/>
            <a:ext cx="6983298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8C98EE-5C31-D1DA-F92B-440C5F14FC6B}"/>
              </a:ext>
            </a:extLst>
          </p:cNvPr>
          <p:cNvSpPr/>
          <p:nvPr/>
        </p:nvSpPr>
        <p:spPr>
          <a:xfrm>
            <a:off x="5099577" y="8900475"/>
            <a:ext cx="2133600" cy="2133600"/>
          </a:xfrm>
          <a:prstGeom prst="rect">
            <a:avLst/>
          </a:prstGeom>
          <a:solidFill>
            <a:schemeClr val="bg1"/>
          </a:solidFill>
          <a:ln w="76200"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FEA8AA-8DEE-42AD-8C37-B7F75C92057E}"/>
              </a:ext>
            </a:extLst>
          </p:cNvPr>
          <p:cNvSpPr/>
          <p:nvPr/>
        </p:nvSpPr>
        <p:spPr>
          <a:xfrm>
            <a:off x="7524426" y="8900475"/>
            <a:ext cx="2133600" cy="213360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24AD1DB-D6D5-369E-896D-4C7493FA0EFF}"/>
              </a:ext>
            </a:extLst>
          </p:cNvPr>
          <p:cNvSpPr/>
          <p:nvPr/>
        </p:nvSpPr>
        <p:spPr>
          <a:xfrm flipH="1" flipV="1">
            <a:off x="8508426" y="12055790"/>
            <a:ext cx="82800" cy="828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  <a:effectLst>
            <a:glow rad="1016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6C4D7F8F-8F0E-87CA-2513-0C6E535DE206}"/>
              </a:ext>
            </a:extLst>
          </p:cNvPr>
          <p:cNvSpPr/>
          <p:nvPr/>
        </p:nvSpPr>
        <p:spPr>
          <a:xfrm rot="5400000">
            <a:off x="6150734" y="10868101"/>
            <a:ext cx="257068" cy="790450"/>
          </a:xfrm>
          <a:prstGeom prst="triangl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D9A55282-533F-45C8-BE36-AC182F600C63}"/>
              </a:ext>
            </a:extLst>
          </p:cNvPr>
          <p:cNvSpPr/>
          <p:nvPr/>
        </p:nvSpPr>
        <p:spPr>
          <a:xfrm rot="10800000">
            <a:off x="8004950" y="11070888"/>
            <a:ext cx="1067570" cy="20941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0AC001F4-1EAC-2300-251C-8AC2EC8D695C}"/>
              </a:ext>
            </a:extLst>
          </p:cNvPr>
          <p:cNvSpPr/>
          <p:nvPr/>
        </p:nvSpPr>
        <p:spPr>
          <a:xfrm rot="5400000">
            <a:off x="10980804" y="10868101"/>
            <a:ext cx="257068" cy="79045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DF26CC-3E4C-F6AC-5DA6-823B6C50927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360" y="9149182"/>
            <a:ext cx="1187430" cy="1187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BB394A-6C56-7294-DBF0-64CE86B74B3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91" y="9007090"/>
            <a:ext cx="1296510" cy="12965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39001A-3DD0-F7BC-08C3-E9223603FC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11" y="9097962"/>
            <a:ext cx="1280808" cy="1280808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33864139-3399-9214-DA8E-BF4E8D94704D}"/>
              </a:ext>
            </a:extLst>
          </p:cNvPr>
          <p:cNvSpPr txBox="1"/>
          <p:nvPr/>
        </p:nvSpPr>
        <p:spPr>
          <a:xfrm>
            <a:off x="6866424" y="8168700"/>
            <a:ext cx="3422182" cy="567463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1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일반의류</a:t>
            </a:r>
            <a:endParaRPr sz="1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5EDF68-DFDA-E556-5DCD-F1A1F4546AC6}"/>
              </a:ext>
            </a:extLst>
          </p:cNvPr>
          <p:cNvSpPr/>
          <p:nvPr/>
        </p:nvSpPr>
        <p:spPr>
          <a:xfrm>
            <a:off x="12884917" y="6589075"/>
            <a:ext cx="3648075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76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3DE5DD5-08A6-73FE-3813-F11911206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24" y="0"/>
            <a:ext cx="365446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609755" y="583692"/>
            <a:ext cx="704362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BA41A1-7EF3-9B72-101A-0B5CC4477FB5}"/>
              </a:ext>
            </a:extLst>
          </p:cNvPr>
          <p:cNvCxnSpPr/>
          <p:nvPr/>
        </p:nvCxnSpPr>
        <p:spPr>
          <a:xfrm>
            <a:off x="2630384" y="1735931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BB0DDF-277A-89D0-6611-A99EB72E91F5}"/>
              </a:ext>
            </a:extLst>
          </p:cNvPr>
          <p:cNvCxnSpPr>
            <a:cxnSpLocks/>
          </p:cNvCxnSpPr>
          <p:nvPr/>
        </p:nvCxnSpPr>
        <p:spPr>
          <a:xfrm>
            <a:off x="758584" y="5501481"/>
            <a:ext cx="6983298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ED266-4D9E-F5B0-C1A7-BDCECAD6A88A}"/>
              </a:ext>
            </a:extLst>
          </p:cNvPr>
          <p:cNvSpPr/>
          <p:nvPr/>
        </p:nvSpPr>
        <p:spPr>
          <a:xfrm>
            <a:off x="758584" y="2311400"/>
            <a:ext cx="2133600" cy="2133600"/>
          </a:xfrm>
          <a:prstGeom prst="rect">
            <a:avLst/>
          </a:prstGeom>
          <a:solidFill>
            <a:schemeClr val="bg1"/>
          </a:solidFill>
          <a:ln w="76200"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257A9E-338D-EBC1-B702-BD8039964AE2}"/>
              </a:ext>
            </a:extLst>
          </p:cNvPr>
          <p:cNvSpPr/>
          <p:nvPr/>
        </p:nvSpPr>
        <p:spPr>
          <a:xfrm>
            <a:off x="3183433" y="2311400"/>
            <a:ext cx="2133600" cy="213360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775360-7078-40FB-C5F4-16B2A1EB1749}"/>
              </a:ext>
            </a:extLst>
          </p:cNvPr>
          <p:cNvSpPr/>
          <p:nvPr/>
        </p:nvSpPr>
        <p:spPr>
          <a:xfrm>
            <a:off x="5608282" y="2311400"/>
            <a:ext cx="2133600" cy="2133600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FF1472-BFC0-1654-2E1F-1E77E9DF270D}"/>
              </a:ext>
            </a:extLst>
          </p:cNvPr>
          <p:cNvSpPr/>
          <p:nvPr/>
        </p:nvSpPr>
        <p:spPr>
          <a:xfrm flipH="1" flipV="1">
            <a:off x="1758315" y="5466715"/>
            <a:ext cx="82800" cy="82800"/>
          </a:xfrm>
          <a:prstGeom prst="ellipse">
            <a:avLst/>
          </a:prstGeom>
          <a:solidFill>
            <a:srgbClr val="FB5F57"/>
          </a:solidFill>
          <a:ln w="19050">
            <a:solidFill>
              <a:schemeClr val="bg1"/>
            </a:solidFill>
          </a:ln>
          <a:effectLst>
            <a:glow rad="101600">
              <a:srgbClr val="FB5F5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A09DB4-0E35-DB4B-E0D1-04F74A94407B}"/>
              </a:ext>
            </a:extLst>
          </p:cNvPr>
          <p:cNvSpPr/>
          <p:nvPr/>
        </p:nvSpPr>
        <p:spPr>
          <a:xfrm flipH="1" flipV="1">
            <a:off x="4167433" y="5466715"/>
            <a:ext cx="82800" cy="828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  <a:effectLst>
            <a:glow rad="1016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FEE233E-8F7D-9EDA-C4B9-72FE6887F057}"/>
              </a:ext>
            </a:extLst>
          </p:cNvPr>
          <p:cNvSpPr/>
          <p:nvPr/>
        </p:nvSpPr>
        <p:spPr>
          <a:xfrm flipH="1" flipV="1">
            <a:off x="6675082" y="5466715"/>
            <a:ext cx="82800" cy="828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>
            <a:glow rad="101600">
              <a:schemeClr val="tx2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0EF1BF-A93C-614A-FE49-1590E2DB0318}"/>
              </a:ext>
            </a:extLst>
          </p:cNvPr>
          <p:cNvSpPr txBox="1"/>
          <p:nvPr/>
        </p:nvSpPr>
        <p:spPr>
          <a:xfrm>
            <a:off x="1225550" y="5784850"/>
            <a:ext cx="108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1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 </a:t>
            </a:r>
            <a:r>
              <a:rPr lang="en-US" altLang="ko-KR" sz="14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01</a:t>
            </a:r>
            <a:endParaRPr lang="ko-KR" altLang="en-US" sz="14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ECD241-1E9B-B174-C5DC-DBDC5EC2F271}"/>
              </a:ext>
            </a:extLst>
          </p:cNvPr>
          <p:cNvSpPr txBox="1"/>
          <p:nvPr/>
        </p:nvSpPr>
        <p:spPr>
          <a:xfrm>
            <a:off x="3693597" y="5784850"/>
            <a:ext cx="108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1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2E55F5-93C6-6E2C-6016-2A21269AD822}"/>
              </a:ext>
            </a:extLst>
          </p:cNvPr>
          <p:cNvSpPr txBox="1"/>
          <p:nvPr/>
        </p:nvSpPr>
        <p:spPr>
          <a:xfrm>
            <a:off x="6214957" y="5784850"/>
            <a:ext cx="108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r>
              <a:rPr lang="en-US" altLang="ko-KR" sz="1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tep </a:t>
            </a:r>
            <a:r>
              <a:rPr lang="en-US" altLang="ko-KR" sz="1400" dirty="0">
                <a:solidFill>
                  <a:schemeClr val="tx2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03</a:t>
            </a:r>
            <a:endParaRPr lang="ko-KR" altLang="en-US" sz="1400" dirty="0">
              <a:solidFill>
                <a:schemeClr val="tx2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45988B-B1E4-8857-ED35-18B4CCB317C8}"/>
              </a:ext>
            </a:extLst>
          </p:cNvPr>
          <p:cNvSpPr txBox="1"/>
          <p:nvPr/>
        </p:nvSpPr>
        <p:spPr>
          <a:xfrm>
            <a:off x="977900" y="3885412"/>
            <a:ext cx="165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키워드 추출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5E2F4-B41E-E961-0134-059425E7E09C}"/>
              </a:ext>
            </a:extLst>
          </p:cNvPr>
          <p:cNvSpPr txBox="1"/>
          <p:nvPr/>
        </p:nvSpPr>
        <p:spPr>
          <a:xfrm>
            <a:off x="3423991" y="3885412"/>
            <a:ext cx="165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태나다체 " panose="02000000000000000000" pitchFamily="2" charset="-127"/>
                <a:ea typeface="태나다체 " panose="02000000000000000000" pitchFamily="2" charset="-127"/>
              </a:rPr>
              <a:t>모델링</a:t>
            </a:r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831B01-8456-2C97-0883-68F75FC30B73}"/>
              </a:ext>
            </a:extLst>
          </p:cNvPr>
          <p:cNvSpPr txBox="1"/>
          <p:nvPr/>
        </p:nvSpPr>
        <p:spPr>
          <a:xfrm>
            <a:off x="5890240" y="3885412"/>
            <a:ext cx="165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평점 예측</a:t>
            </a: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D12E556-044C-79C6-D93A-B3C2A63EF020}"/>
              </a:ext>
            </a:extLst>
          </p:cNvPr>
          <p:cNvSpPr/>
          <p:nvPr/>
        </p:nvSpPr>
        <p:spPr>
          <a:xfrm rot="5400000">
            <a:off x="1777987" y="4695202"/>
            <a:ext cx="268862" cy="416974"/>
          </a:xfrm>
          <a:prstGeom prst="triangl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0DFA38B0-2CED-E888-59EE-E5A788194B67}"/>
              </a:ext>
            </a:extLst>
          </p:cNvPr>
          <p:cNvSpPr/>
          <p:nvPr/>
        </p:nvSpPr>
        <p:spPr>
          <a:xfrm rot="16200000">
            <a:off x="1695134" y="4495808"/>
            <a:ext cx="273689" cy="577852"/>
          </a:xfrm>
          <a:prstGeom prst="triangle">
            <a:avLst>
              <a:gd name="adj" fmla="val 50000"/>
            </a:avLst>
          </a:prstGeom>
          <a:solidFill>
            <a:srgbClr val="FEC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EACF6A9A-5648-6FAE-8DD7-BFC6CD8E73B0}"/>
              </a:ext>
            </a:extLst>
          </p:cNvPr>
          <p:cNvSpPr/>
          <p:nvPr/>
        </p:nvSpPr>
        <p:spPr>
          <a:xfrm rot="5400000">
            <a:off x="1809741" y="4279026"/>
            <a:ext cx="257068" cy="790450"/>
          </a:xfrm>
          <a:prstGeom prst="triangle">
            <a:avLst/>
          </a:prstGeom>
          <a:solidFill>
            <a:srgbClr val="FB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B4855FF6-1AB0-C0B3-9E9E-9D116A429F6E}"/>
              </a:ext>
            </a:extLst>
          </p:cNvPr>
          <p:cNvSpPr/>
          <p:nvPr/>
        </p:nvSpPr>
        <p:spPr>
          <a:xfrm rot="10800000">
            <a:off x="1265930" y="4481813"/>
            <a:ext cx="1067570" cy="209416"/>
          </a:xfrm>
          <a:prstGeom prst="rtTriangle">
            <a:avLst/>
          </a:prstGeom>
          <a:solidFill>
            <a:srgbClr val="FEC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44D399A2-FEDF-A428-6357-16A517BBAB34}"/>
              </a:ext>
            </a:extLst>
          </p:cNvPr>
          <p:cNvSpPr/>
          <p:nvPr/>
        </p:nvSpPr>
        <p:spPr>
          <a:xfrm rot="5400000">
            <a:off x="4176014" y="4695202"/>
            <a:ext cx="268862" cy="41697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F09E06B-B36E-AF58-539D-3447C6FFDCEB}"/>
              </a:ext>
            </a:extLst>
          </p:cNvPr>
          <p:cNvSpPr/>
          <p:nvPr/>
        </p:nvSpPr>
        <p:spPr>
          <a:xfrm rot="16200000">
            <a:off x="4093161" y="4495808"/>
            <a:ext cx="273689" cy="577852"/>
          </a:xfrm>
          <a:prstGeom prst="triangl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E499D4F6-010A-7CE1-BB60-2EE3CBD94B1D}"/>
              </a:ext>
            </a:extLst>
          </p:cNvPr>
          <p:cNvSpPr/>
          <p:nvPr/>
        </p:nvSpPr>
        <p:spPr>
          <a:xfrm rot="5400000">
            <a:off x="4207768" y="4279026"/>
            <a:ext cx="257068" cy="79045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1DF624B2-8659-DF40-FD95-87A24AE30C6F}"/>
              </a:ext>
            </a:extLst>
          </p:cNvPr>
          <p:cNvSpPr/>
          <p:nvPr/>
        </p:nvSpPr>
        <p:spPr>
          <a:xfrm rot="10800000">
            <a:off x="3663957" y="4481813"/>
            <a:ext cx="1067570" cy="20941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60FD6283-470D-05C2-535C-CBABE136383B}"/>
              </a:ext>
            </a:extLst>
          </p:cNvPr>
          <p:cNvSpPr/>
          <p:nvPr/>
        </p:nvSpPr>
        <p:spPr>
          <a:xfrm rot="5400000">
            <a:off x="6608057" y="4695202"/>
            <a:ext cx="268862" cy="41697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FE142F42-08C5-E5AB-2787-8C036C133316}"/>
              </a:ext>
            </a:extLst>
          </p:cNvPr>
          <p:cNvSpPr/>
          <p:nvPr/>
        </p:nvSpPr>
        <p:spPr>
          <a:xfrm rot="16200000">
            <a:off x="6525204" y="4495808"/>
            <a:ext cx="273689" cy="577852"/>
          </a:xfrm>
          <a:prstGeom prst="triangle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0C3CFF06-0316-671B-0D5E-A60C3345281F}"/>
              </a:ext>
            </a:extLst>
          </p:cNvPr>
          <p:cNvSpPr/>
          <p:nvPr/>
        </p:nvSpPr>
        <p:spPr>
          <a:xfrm rot="5400000">
            <a:off x="6639811" y="4279026"/>
            <a:ext cx="257068" cy="79045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5C2C3139-07EE-9D71-0456-9AA2FCEE74EF}"/>
              </a:ext>
            </a:extLst>
          </p:cNvPr>
          <p:cNvSpPr/>
          <p:nvPr/>
        </p:nvSpPr>
        <p:spPr>
          <a:xfrm rot="10800000">
            <a:off x="6096000" y="4481813"/>
            <a:ext cx="1067570" cy="209416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56BAF73-8BB6-E44B-68B1-F5412C1EA25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67" y="2560107"/>
            <a:ext cx="1187430" cy="118743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CDC5433-D519-586E-FAF9-F8C3E32DA66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98" y="2418015"/>
            <a:ext cx="1296510" cy="129651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D06DB23-E6C3-1B02-DEFF-BC3980592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18" y="2508887"/>
            <a:ext cx="1280808" cy="1280808"/>
          </a:xfrm>
          <a:prstGeom prst="rect">
            <a:avLst/>
          </a:prstGeom>
        </p:spPr>
      </p:pic>
      <p:sp>
        <p:nvSpPr>
          <p:cNvPr id="53" name="object 14">
            <a:extLst>
              <a:ext uri="{FF2B5EF4-FFF2-40B4-BE49-F238E27FC236}">
                <a16:creationId xmlns:a16="http://schemas.microsoft.com/office/drawing/2014/main" id="{AA57023D-D0DF-665B-0688-65108AC408B9}"/>
              </a:ext>
            </a:extLst>
          </p:cNvPr>
          <p:cNvSpPr txBox="1"/>
          <p:nvPr/>
        </p:nvSpPr>
        <p:spPr>
          <a:xfrm>
            <a:off x="2525431" y="1579625"/>
            <a:ext cx="3422182" cy="567463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1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일반의류</a:t>
            </a:r>
            <a:endParaRPr sz="1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7C1DE9-1E92-8DE5-41C2-2D135888A36F}"/>
              </a:ext>
            </a:extLst>
          </p:cNvPr>
          <p:cNvSpPr/>
          <p:nvPr/>
        </p:nvSpPr>
        <p:spPr>
          <a:xfrm>
            <a:off x="8528042" y="0"/>
            <a:ext cx="3648075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74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키워드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추출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609755" y="583692"/>
            <a:ext cx="704362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BA41A1-7EF3-9B72-101A-0B5CC4477FB5}"/>
              </a:ext>
            </a:extLst>
          </p:cNvPr>
          <p:cNvCxnSpPr/>
          <p:nvPr/>
        </p:nvCxnSpPr>
        <p:spPr>
          <a:xfrm>
            <a:off x="2630384" y="1735931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9E875CF-4A1B-6B51-511B-77298A26E2CC}"/>
              </a:ext>
            </a:extLst>
          </p:cNvPr>
          <p:cNvSpPr/>
          <p:nvPr/>
        </p:nvSpPr>
        <p:spPr>
          <a:xfrm>
            <a:off x="1313199" y="2406417"/>
            <a:ext cx="6229409" cy="1743396"/>
          </a:xfrm>
          <a:prstGeom prst="roundRect">
            <a:avLst/>
          </a:prstGeom>
          <a:solidFill>
            <a:srgbClr val="FEC5C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8BCE6-D72F-F508-DFA9-D32713728FFF}"/>
              </a:ext>
            </a:extLst>
          </p:cNvPr>
          <p:cNvSpPr txBox="1"/>
          <p:nvPr/>
        </p:nvSpPr>
        <p:spPr>
          <a:xfrm>
            <a:off x="520855" y="2311479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364C87-DBA5-37A6-7B0C-57AEDF53692D}"/>
              </a:ext>
            </a:extLst>
          </p:cNvPr>
          <p:cNvSpPr/>
          <p:nvPr/>
        </p:nvSpPr>
        <p:spPr>
          <a:xfrm>
            <a:off x="1364000" y="4556443"/>
            <a:ext cx="6179324" cy="1743396"/>
          </a:xfrm>
          <a:prstGeom prst="roundRect">
            <a:avLst/>
          </a:prstGeom>
          <a:solidFill>
            <a:srgbClr val="FEC5C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CDB945-DCAB-EC5F-F44B-ADA0C63CEE54}"/>
              </a:ext>
            </a:extLst>
          </p:cNvPr>
          <p:cNvSpPr txBox="1"/>
          <p:nvPr/>
        </p:nvSpPr>
        <p:spPr>
          <a:xfrm>
            <a:off x="520855" y="4461505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F91F64-4D22-C660-99CC-D323400D656B}"/>
              </a:ext>
            </a:extLst>
          </p:cNvPr>
          <p:cNvSpPr txBox="1"/>
          <p:nvPr/>
        </p:nvSpPr>
        <p:spPr>
          <a:xfrm>
            <a:off x="5289550" y="260350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키워드 추출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04725-0C34-E475-1E9B-55785D10EABF}"/>
              </a:ext>
            </a:extLst>
          </p:cNvPr>
          <p:cNvSpPr txBox="1"/>
          <p:nvPr/>
        </p:nvSpPr>
        <p:spPr>
          <a:xfrm>
            <a:off x="5303952" y="3028115"/>
            <a:ext cx="2348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트레이닝복 구매 리뷰 댓글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정규화 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상위 </a:t>
            </a:r>
            <a:r>
              <a:rPr lang="en-US" altLang="ko-KR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50</a:t>
            </a:r>
            <a:r>
              <a:rPr lang="ko-KR" altLang="en-US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개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단어 추출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2E913-5E82-52D0-B2F1-CC90544CA090}"/>
              </a:ext>
            </a:extLst>
          </p:cNvPr>
          <p:cNvCxnSpPr/>
          <p:nvPr/>
        </p:nvCxnSpPr>
        <p:spPr>
          <a:xfrm>
            <a:off x="5219700" y="2553718"/>
            <a:ext cx="0" cy="1497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1084E8-1456-18D6-A749-78D43BCFE543}"/>
              </a:ext>
            </a:extLst>
          </p:cNvPr>
          <p:cNvSpPr txBox="1"/>
          <p:nvPr/>
        </p:nvSpPr>
        <p:spPr>
          <a:xfrm>
            <a:off x="5289550" y="469421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생성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631FDF-C906-4925-549C-956D05AC80D9}"/>
              </a:ext>
            </a:extLst>
          </p:cNvPr>
          <p:cNvSpPr txBox="1"/>
          <p:nvPr/>
        </p:nvSpPr>
        <p:spPr>
          <a:xfrm>
            <a:off x="5303952" y="5118831"/>
            <a:ext cx="2348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 댓글 빈도 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개의 키워드들을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판매자들에게 정보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1C62BF2-0A39-B56A-226C-EBA9F191F252}"/>
              </a:ext>
            </a:extLst>
          </p:cNvPr>
          <p:cNvCxnSpPr/>
          <p:nvPr/>
        </p:nvCxnSpPr>
        <p:spPr>
          <a:xfrm>
            <a:off x="5219700" y="4724425"/>
            <a:ext cx="0" cy="1497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14">
            <a:extLst>
              <a:ext uri="{FF2B5EF4-FFF2-40B4-BE49-F238E27FC236}">
                <a16:creationId xmlns:a16="http://schemas.microsoft.com/office/drawing/2014/main" id="{CF0591A9-F2AE-9DA6-26DA-933234E43A5E}"/>
              </a:ext>
            </a:extLst>
          </p:cNvPr>
          <p:cNvSpPr txBox="1"/>
          <p:nvPr/>
        </p:nvSpPr>
        <p:spPr>
          <a:xfrm>
            <a:off x="2525431" y="1579625"/>
            <a:ext cx="3422182" cy="567463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1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일반의류</a:t>
            </a:r>
            <a:endParaRPr sz="1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737C72-83F8-9CC9-BE45-DD152B7A9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35" y="2643063"/>
            <a:ext cx="2971345" cy="127297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DDEA710-23C6-8E0F-587C-A6840092CA7C}"/>
              </a:ext>
            </a:extLst>
          </p:cNvPr>
          <p:cNvSpPr/>
          <p:nvPr/>
        </p:nvSpPr>
        <p:spPr>
          <a:xfrm>
            <a:off x="2791706" y="3750601"/>
            <a:ext cx="198142" cy="168228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90B083-7DF0-F811-1B04-C708C3385123}"/>
              </a:ext>
            </a:extLst>
          </p:cNvPr>
          <p:cNvSpPr/>
          <p:nvPr/>
        </p:nvSpPr>
        <p:spPr>
          <a:xfrm>
            <a:off x="4746838" y="3582373"/>
            <a:ext cx="198142" cy="168228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2A0023-A038-C82B-9E55-5008F5F19C2A}"/>
              </a:ext>
            </a:extLst>
          </p:cNvPr>
          <p:cNvSpPr/>
          <p:nvPr/>
        </p:nvSpPr>
        <p:spPr>
          <a:xfrm>
            <a:off x="4104493" y="3107771"/>
            <a:ext cx="198142" cy="168228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BC5070-DCED-501B-5D45-C22E3A13E2F3}"/>
              </a:ext>
            </a:extLst>
          </p:cNvPr>
          <p:cNvSpPr/>
          <p:nvPr/>
        </p:nvSpPr>
        <p:spPr>
          <a:xfrm>
            <a:off x="3906351" y="2796079"/>
            <a:ext cx="198142" cy="168228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3009425-257E-9312-D513-7B404956ED58}"/>
              </a:ext>
            </a:extLst>
          </p:cNvPr>
          <p:cNvSpPr/>
          <p:nvPr/>
        </p:nvSpPr>
        <p:spPr>
          <a:xfrm>
            <a:off x="3297965" y="2944001"/>
            <a:ext cx="198142" cy="168228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08BC1C-E524-904A-3C31-3EE82F7EB6CB}"/>
              </a:ext>
            </a:extLst>
          </p:cNvPr>
          <p:cNvSpPr/>
          <p:nvPr/>
        </p:nvSpPr>
        <p:spPr>
          <a:xfrm>
            <a:off x="2137657" y="3582373"/>
            <a:ext cx="198142" cy="168228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A23E7BE-6520-3267-12D3-ACBE9E2423DD}"/>
              </a:ext>
            </a:extLst>
          </p:cNvPr>
          <p:cNvSpPr/>
          <p:nvPr/>
        </p:nvSpPr>
        <p:spPr>
          <a:xfrm>
            <a:off x="4676989" y="3426149"/>
            <a:ext cx="198142" cy="168228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BFF52BC-FE36-FDA1-FC52-59365BE4B6D0}"/>
              </a:ext>
            </a:extLst>
          </p:cNvPr>
          <p:cNvSpPr/>
          <p:nvPr/>
        </p:nvSpPr>
        <p:spPr>
          <a:xfrm>
            <a:off x="2111632" y="3265806"/>
            <a:ext cx="198142" cy="168228"/>
          </a:xfrm>
          <a:prstGeom prst="ellipse">
            <a:avLst/>
          </a:prstGeom>
          <a:noFill/>
          <a:ln>
            <a:solidFill>
              <a:srgbClr val="FB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660AA03-B00F-15D0-6569-644CB22BB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45" y="4596025"/>
            <a:ext cx="3297803" cy="1654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FBD544-A10A-B802-88DD-536A85F0E14F}"/>
              </a:ext>
            </a:extLst>
          </p:cNvPr>
          <p:cNvSpPr/>
          <p:nvPr/>
        </p:nvSpPr>
        <p:spPr>
          <a:xfrm>
            <a:off x="12652429" y="20648"/>
            <a:ext cx="3648075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3A64BB-520A-FF01-66FF-2089D3298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429" y="1127443"/>
            <a:ext cx="3654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609755" y="583692"/>
            <a:ext cx="704362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BA41A1-7EF3-9B72-101A-0B5CC4477FB5}"/>
              </a:ext>
            </a:extLst>
          </p:cNvPr>
          <p:cNvCxnSpPr/>
          <p:nvPr/>
        </p:nvCxnSpPr>
        <p:spPr>
          <a:xfrm>
            <a:off x="2630384" y="1735931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784E37-ABE7-1A4A-FE37-6FF79B2341A5}"/>
              </a:ext>
            </a:extLst>
          </p:cNvPr>
          <p:cNvSpPr/>
          <p:nvPr/>
        </p:nvSpPr>
        <p:spPr>
          <a:xfrm>
            <a:off x="1313199" y="2406417"/>
            <a:ext cx="6229409" cy="17433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A9DAE-2CB7-9765-E026-26E0B8A1E37A}"/>
              </a:ext>
            </a:extLst>
          </p:cNvPr>
          <p:cNvSpPr txBox="1"/>
          <p:nvPr/>
        </p:nvSpPr>
        <p:spPr>
          <a:xfrm>
            <a:off x="520855" y="2311479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7CDEB8-92F8-F80D-DE9E-08603D302C8F}"/>
              </a:ext>
            </a:extLst>
          </p:cNvPr>
          <p:cNvSpPr/>
          <p:nvPr/>
        </p:nvSpPr>
        <p:spPr>
          <a:xfrm>
            <a:off x="1364000" y="4556443"/>
            <a:ext cx="6179324" cy="17433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77C78-EA3F-B496-1DBE-F400282B284B}"/>
              </a:ext>
            </a:extLst>
          </p:cNvPr>
          <p:cNvSpPr txBox="1"/>
          <p:nvPr/>
        </p:nvSpPr>
        <p:spPr>
          <a:xfrm>
            <a:off x="5289550" y="260350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모델링 </a:t>
            </a:r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B5DA2-2EF6-AA38-99CF-49092445C437}"/>
              </a:ext>
            </a:extLst>
          </p:cNvPr>
          <p:cNvSpPr txBox="1"/>
          <p:nvPr/>
        </p:nvSpPr>
        <p:spPr>
          <a:xfrm>
            <a:off x="5303952" y="3028115"/>
            <a:ext cx="234830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텍스트 데이터를 </a:t>
            </a: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TF-IDF</a:t>
            </a: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로 변환</a:t>
            </a:r>
            <a:endParaRPr lang="en-US" altLang="ko-KR" sz="1200" dirty="0"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선형 회귀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모델 생성과 훈련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B37BE6-1AD2-2BED-8085-60E3A30BFD4E}"/>
              </a:ext>
            </a:extLst>
          </p:cNvPr>
          <p:cNvCxnSpPr/>
          <p:nvPr/>
        </p:nvCxnSpPr>
        <p:spPr>
          <a:xfrm>
            <a:off x="5219700" y="2553718"/>
            <a:ext cx="0" cy="1497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0EBA3C-4E3D-AB4A-3C21-B8B09D27562A}"/>
              </a:ext>
            </a:extLst>
          </p:cNvPr>
          <p:cNvSpPr txBox="1"/>
          <p:nvPr/>
        </p:nvSpPr>
        <p:spPr>
          <a:xfrm>
            <a:off x="5289550" y="469421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모델링 </a:t>
            </a:r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1ED3F-E1AB-B179-8C96-2EB5278B439B}"/>
              </a:ext>
            </a:extLst>
          </p:cNvPr>
          <p:cNvSpPr txBox="1"/>
          <p:nvPr/>
        </p:nvSpPr>
        <p:spPr>
          <a:xfrm>
            <a:off x="5303952" y="5118831"/>
            <a:ext cx="234830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테스트 세트로 예측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평균 제곱 오차 </a:t>
            </a: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0.50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텍스트 데이터로 만든 모델이라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괜찮은 성능이라고 판단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2170E5F-BFBF-20C0-03E5-BC13A8EE87E3}"/>
              </a:ext>
            </a:extLst>
          </p:cNvPr>
          <p:cNvSpPr/>
          <p:nvPr/>
        </p:nvSpPr>
        <p:spPr>
          <a:xfrm>
            <a:off x="1952399" y="2553718"/>
            <a:ext cx="3157649" cy="144456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58B88A-53FA-ABFD-C308-9260CD25C5F0}"/>
              </a:ext>
            </a:extLst>
          </p:cNvPr>
          <p:cNvCxnSpPr/>
          <p:nvPr/>
        </p:nvCxnSpPr>
        <p:spPr>
          <a:xfrm>
            <a:off x="5219700" y="4724425"/>
            <a:ext cx="0" cy="14975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06D0E2-1552-2947-17C0-C61FFD690B36}"/>
              </a:ext>
            </a:extLst>
          </p:cNvPr>
          <p:cNvSpPr txBox="1"/>
          <p:nvPr/>
        </p:nvSpPr>
        <p:spPr>
          <a:xfrm>
            <a:off x="520855" y="4461505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chemeClr val="bg1">
                  <a:lumMod val="50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29082F5-C19E-5D10-56D4-EC9580820ACF}"/>
              </a:ext>
            </a:extLst>
          </p:cNvPr>
          <p:cNvSpPr/>
          <p:nvPr/>
        </p:nvSpPr>
        <p:spPr>
          <a:xfrm>
            <a:off x="1952399" y="4703744"/>
            <a:ext cx="3157649" cy="144456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589D821-3B81-B8FD-A563-69963F161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37" y="2671967"/>
            <a:ext cx="2875972" cy="12141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1580F3-E511-3DEE-F1BC-3CA84C11B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37" y="4769979"/>
            <a:ext cx="2875972" cy="1312091"/>
          </a:xfrm>
          <a:prstGeom prst="rect">
            <a:avLst/>
          </a:prstGeom>
        </p:spPr>
      </p:pic>
      <p:sp>
        <p:nvSpPr>
          <p:cNvPr id="24" name="object 14">
            <a:extLst>
              <a:ext uri="{FF2B5EF4-FFF2-40B4-BE49-F238E27FC236}">
                <a16:creationId xmlns:a16="http://schemas.microsoft.com/office/drawing/2014/main" id="{8A3BF0F1-FE81-9594-FB5E-A61EAC3FC930}"/>
              </a:ext>
            </a:extLst>
          </p:cNvPr>
          <p:cNvSpPr txBox="1"/>
          <p:nvPr/>
        </p:nvSpPr>
        <p:spPr>
          <a:xfrm>
            <a:off x="2525431" y="1579625"/>
            <a:ext cx="3422182" cy="567463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1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일반의류</a:t>
            </a:r>
            <a:endParaRPr sz="1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DD16B41-0EC7-D07D-D641-19D81D6D684E}"/>
              </a:ext>
            </a:extLst>
          </p:cNvPr>
          <p:cNvSpPr/>
          <p:nvPr/>
        </p:nvSpPr>
        <p:spPr>
          <a:xfrm>
            <a:off x="-6459795" y="2648656"/>
            <a:ext cx="6229409" cy="1743396"/>
          </a:xfrm>
          <a:prstGeom prst="roundRect">
            <a:avLst/>
          </a:prstGeom>
          <a:solidFill>
            <a:srgbClr val="FEC5C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8F1DE-88BF-7E3A-D95E-349F1B64E83B}"/>
              </a:ext>
            </a:extLst>
          </p:cNvPr>
          <p:cNvSpPr txBox="1"/>
          <p:nvPr/>
        </p:nvSpPr>
        <p:spPr>
          <a:xfrm>
            <a:off x="-7252139" y="2553718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E2BB9-17D8-DA5E-2DC5-75D07B972D02}"/>
              </a:ext>
            </a:extLst>
          </p:cNvPr>
          <p:cNvSpPr txBox="1"/>
          <p:nvPr/>
        </p:nvSpPr>
        <p:spPr>
          <a:xfrm>
            <a:off x="-7252139" y="4703744"/>
            <a:ext cx="152638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101600">
                  <a:solidFill>
                    <a:schemeClr val="bg1"/>
                  </a:solidFill>
                </a:ln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endParaRPr lang="ko-KR" altLang="en-US" sz="16600" dirty="0">
              <a:ln w="101600">
                <a:solidFill>
                  <a:schemeClr val="bg1"/>
                </a:solidFill>
              </a:ln>
              <a:solidFill>
                <a:srgbClr val="FB5F57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0247D-9400-4EF4-88A3-017812E69D4C}"/>
              </a:ext>
            </a:extLst>
          </p:cNvPr>
          <p:cNvSpPr txBox="1"/>
          <p:nvPr/>
        </p:nvSpPr>
        <p:spPr>
          <a:xfrm>
            <a:off x="-2483444" y="2845739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키워드 추출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96DEF7-C02E-EC21-017D-0E92F2765A4D}"/>
              </a:ext>
            </a:extLst>
          </p:cNvPr>
          <p:cNvSpPr txBox="1"/>
          <p:nvPr/>
        </p:nvSpPr>
        <p:spPr>
          <a:xfrm>
            <a:off x="-2469042" y="3270354"/>
            <a:ext cx="2348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트레이닝복 구매 리뷰 댓글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정규화 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상위 </a:t>
            </a:r>
            <a:r>
              <a:rPr lang="en-US" altLang="ko-KR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20</a:t>
            </a:r>
            <a:r>
              <a:rPr lang="ko-KR" altLang="en-US" sz="1200" b="1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개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단어 추출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BA25-5B0E-B1E6-8CA3-EA35E9474534}"/>
              </a:ext>
            </a:extLst>
          </p:cNvPr>
          <p:cNvSpPr txBox="1"/>
          <p:nvPr/>
        </p:nvSpPr>
        <p:spPr>
          <a:xfrm>
            <a:off x="-2483444" y="4936455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워드클라우드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39C142-B433-6CBD-FBAE-F2A7F3104D66}"/>
              </a:ext>
            </a:extLst>
          </p:cNvPr>
          <p:cNvSpPr txBox="1"/>
          <p:nvPr/>
        </p:nvSpPr>
        <p:spPr>
          <a:xfrm>
            <a:off x="-2469042" y="5361070"/>
            <a:ext cx="2348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 댓글 빈도 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상위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개의 키워드들을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판매자들에게 정보 제공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2E9BC2A-55DC-58D7-7EC3-54DB40E91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7015" y="2897659"/>
            <a:ext cx="2937589" cy="12305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43DA46-0A48-D04D-B775-308E4C197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432" y="4863089"/>
            <a:ext cx="3176790" cy="1596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EA20FB7-783D-0CE4-7E71-E2739D9F052C}"/>
              </a:ext>
            </a:extLst>
          </p:cNvPr>
          <p:cNvSpPr/>
          <p:nvPr/>
        </p:nvSpPr>
        <p:spPr>
          <a:xfrm>
            <a:off x="-6358550" y="4789452"/>
            <a:ext cx="6179324" cy="1743396"/>
          </a:xfrm>
          <a:prstGeom prst="roundRect">
            <a:avLst/>
          </a:prstGeom>
          <a:solidFill>
            <a:srgbClr val="FEC5C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604FBE21-4C54-4C34-AE9D-DD17D05632A0}"/>
              </a:ext>
            </a:extLst>
          </p:cNvPr>
          <p:cNvSpPr txBox="1"/>
          <p:nvPr/>
        </p:nvSpPr>
        <p:spPr>
          <a:xfrm>
            <a:off x="8880504" y="-2857834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키워드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추출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156393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-1" y="0"/>
            <a:ext cx="10023764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10181836" y="1792106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예측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1674835" y="554735"/>
            <a:ext cx="7043629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76537" y="450485"/>
            <a:ext cx="521496" cy="5214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BA41A1-7EF3-9B72-101A-0B5CC4477FB5}"/>
              </a:ext>
            </a:extLst>
          </p:cNvPr>
          <p:cNvCxnSpPr/>
          <p:nvPr/>
        </p:nvCxnSpPr>
        <p:spPr>
          <a:xfrm>
            <a:off x="3763111" y="1706974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D3684C8-1716-8A23-F237-7D7D44EEC502}"/>
              </a:ext>
            </a:extLst>
          </p:cNvPr>
          <p:cNvSpPr/>
          <p:nvPr/>
        </p:nvSpPr>
        <p:spPr>
          <a:xfrm>
            <a:off x="7039998" y="2781446"/>
            <a:ext cx="2730534" cy="3865726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BF7BAF-32CB-8559-AA2B-E333AAADE12B}"/>
              </a:ext>
            </a:extLst>
          </p:cNvPr>
          <p:cNvSpPr/>
          <p:nvPr/>
        </p:nvSpPr>
        <p:spPr>
          <a:xfrm>
            <a:off x="7941397" y="2229347"/>
            <a:ext cx="1002799" cy="1002799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B54616-AE19-668D-758C-1DD6F79F0947}"/>
              </a:ext>
            </a:extLst>
          </p:cNvPr>
          <p:cNvCxnSpPr>
            <a:cxnSpLocks/>
          </p:cNvCxnSpPr>
          <p:nvPr/>
        </p:nvCxnSpPr>
        <p:spPr>
          <a:xfrm>
            <a:off x="7487558" y="5122001"/>
            <a:ext cx="1910475" cy="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598CAB0-5A36-68DF-49CC-CB7A776E66C1}"/>
              </a:ext>
            </a:extLst>
          </p:cNvPr>
          <p:cNvSpPr/>
          <p:nvPr/>
        </p:nvSpPr>
        <p:spPr>
          <a:xfrm>
            <a:off x="3764220" y="2781446"/>
            <a:ext cx="2730534" cy="3865726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3A65F62-3E65-830F-D811-00E0E027499A}"/>
              </a:ext>
            </a:extLst>
          </p:cNvPr>
          <p:cNvSpPr/>
          <p:nvPr/>
        </p:nvSpPr>
        <p:spPr>
          <a:xfrm>
            <a:off x="4602603" y="2267954"/>
            <a:ext cx="953069" cy="953069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292C609-DAED-8406-FEDC-0EFC4E6389EE}"/>
              </a:ext>
            </a:extLst>
          </p:cNvPr>
          <p:cNvCxnSpPr>
            <a:cxnSpLocks/>
          </p:cNvCxnSpPr>
          <p:nvPr/>
        </p:nvCxnSpPr>
        <p:spPr>
          <a:xfrm>
            <a:off x="4090470" y="5182616"/>
            <a:ext cx="1910475" cy="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9BC2310-A755-1B65-DFEB-796E3F08234A}"/>
              </a:ext>
            </a:extLst>
          </p:cNvPr>
          <p:cNvSpPr/>
          <p:nvPr/>
        </p:nvSpPr>
        <p:spPr>
          <a:xfrm>
            <a:off x="425819" y="2834694"/>
            <a:ext cx="2730534" cy="3865726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8636352-E1B5-534F-A27B-4FBF5B89CE6C}"/>
              </a:ext>
            </a:extLst>
          </p:cNvPr>
          <p:cNvSpPr/>
          <p:nvPr/>
        </p:nvSpPr>
        <p:spPr>
          <a:xfrm>
            <a:off x="1350901" y="2385242"/>
            <a:ext cx="901400" cy="9014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377AB9-55A0-9F43-3E19-AC3970D939BB}"/>
              </a:ext>
            </a:extLst>
          </p:cNvPr>
          <p:cNvCxnSpPr>
            <a:cxnSpLocks/>
          </p:cNvCxnSpPr>
          <p:nvPr/>
        </p:nvCxnSpPr>
        <p:spPr>
          <a:xfrm>
            <a:off x="677462" y="5182616"/>
            <a:ext cx="1910475" cy="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2767F937-C36E-DEE5-827B-A0BEE634F98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89" y="2271768"/>
            <a:ext cx="907814" cy="90781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68EB14-7F50-98C1-9741-BAD0C59614C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10" y="2214339"/>
            <a:ext cx="1270152" cy="127015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876571D-D501-5170-F38F-350A94D3DE5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24" y="1982992"/>
            <a:ext cx="1537412" cy="153741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E77FF01-43DE-200A-0444-AF9475754175}"/>
              </a:ext>
            </a:extLst>
          </p:cNvPr>
          <p:cNvSpPr txBox="1"/>
          <p:nvPr/>
        </p:nvSpPr>
        <p:spPr>
          <a:xfrm>
            <a:off x="520469" y="5345155"/>
            <a:ext cx="275678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긍정적인 텍스트로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리뷰작성 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4</a:t>
            </a: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점 이상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리뷰평점 부여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AE35FC-2941-26E6-E779-4F0A741DFC66}"/>
              </a:ext>
            </a:extLst>
          </p:cNvPr>
          <p:cNvSpPr txBox="1"/>
          <p:nvPr/>
        </p:nvSpPr>
        <p:spPr>
          <a:xfrm>
            <a:off x="3930199" y="5345155"/>
            <a:ext cx="275678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긍정과 부정이 혼합된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리뷰작성 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2~4</a:t>
            </a: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점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사이의 리뷰평점 부여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8B7544-470B-84CD-3272-FC5B71E510B2}"/>
              </a:ext>
            </a:extLst>
          </p:cNvPr>
          <p:cNvSpPr txBox="1"/>
          <p:nvPr/>
        </p:nvSpPr>
        <p:spPr>
          <a:xfrm>
            <a:off x="7216601" y="5296178"/>
            <a:ext cx="275678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부정적인 텍스트로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리뷰작성 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2</a:t>
            </a:r>
            <a:r>
              <a:rPr lang="ko-KR" altLang="en-US" sz="1200" dirty="0">
                <a:solidFill>
                  <a:srgbClr val="FB5F57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점 이하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리뷰평점 부여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6FFBC3-0885-5E43-1513-267CFF941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68"/>
          <a:stretch/>
        </p:blipFill>
        <p:spPr>
          <a:xfrm>
            <a:off x="3859658" y="3497041"/>
            <a:ext cx="2539658" cy="15230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012F98-386F-99C0-69AB-7ED08AD636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00"/>
          <a:stretch/>
        </p:blipFill>
        <p:spPr>
          <a:xfrm>
            <a:off x="513987" y="3449179"/>
            <a:ext cx="2539658" cy="15002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4C0FF0-A0C5-3FEB-C8E7-A1B03CB909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3" b="33168"/>
          <a:stretch/>
        </p:blipFill>
        <p:spPr>
          <a:xfrm>
            <a:off x="7088852" y="3367953"/>
            <a:ext cx="2539660" cy="1538295"/>
          </a:xfrm>
          <a:prstGeom prst="rect">
            <a:avLst/>
          </a:prstGeom>
        </p:spPr>
      </p:pic>
      <p:sp>
        <p:nvSpPr>
          <p:cNvPr id="17" name="object 14">
            <a:extLst>
              <a:ext uri="{FF2B5EF4-FFF2-40B4-BE49-F238E27FC236}">
                <a16:creationId xmlns:a16="http://schemas.microsoft.com/office/drawing/2014/main" id="{B242011E-CF14-CA2A-0012-4F98EFD0C29F}"/>
              </a:ext>
            </a:extLst>
          </p:cNvPr>
          <p:cNvSpPr txBox="1"/>
          <p:nvPr/>
        </p:nvSpPr>
        <p:spPr>
          <a:xfrm>
            <a:off x="3617816" y="1626425"/>
            <a:ext cx="3422182" cy="567463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1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일반의류</a:t>
            </a:r>
            <a:endParaRPr sz="1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B905AB85-8860-EE0A-DA17-92D6B70A16D7}"/>
              </a:ext>
            </a:extLst>
          </p:cNvPr>
          <p:cNvSpPr txBox="1"/>
          <p:nvPr/>
        </p:nvSpPr>
        <p:spPr>
          <a:xfrm>
            <a:off x="10181836" y="-1574800"/>
            <a:ext cx="3560877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91398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-39586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워드 </a:t>
            </a:r>
            <a:endParaRPr lang="en-US" altLang="ko-KR"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클라우드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3556108" y="419813"/>
            <a:ext cx="237335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축산물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sp>
        <p:nvSpPr>
          <p:cNvPr id="5" name="object 14">
            <a:extLst>
              <a:ext uri="{FF2B5EF4-FFF2-40B4-BE49-F238E27FC236}">
                <a16:creationId xmlns:a16="http://schemas.microsoft.com/office/drawing/2014/main" id="{DD5BA1C1-6073-CBF2-3619-829E165120BF}"/>
              </a:ext>
            </a:extLst>
          </p:cNvPr>
          <p:cNvSpPr txBox="1"/>
          <p:nvPr/>
        </p:nvSpPr>
        <p:spPr>
          <a:xfrm>
            <a:off x="8631123" y="3218391"/>
            <a:ext cx="4004664" cy="17934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신선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상태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냄새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신선도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품질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주문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배송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구매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빠른 배송 서비스</a:t>
            </a:r>
            <a:endParaRPr lang="en-US" altLang="ko-KR" sz="2000" b="0" i="0">
              <a:solidFill>
                <a:srgbClr val="374151"/>
              </a:solidFill>
              <a:effectLst/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98450" indent="-28575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74EB5F-D28C-27F0-27B7-A10EDAEE699F}"/>
              </a:ext>
            </a:extLst>
          </p:cNvPr>
          <p:cNvCxnSpPr/>
          <p:nvPr/>
        </p:nvCxnSpPr>
        <p:spPr>
          <a:xfrm>
            <a:off x="2961083" y="1478084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E51BDA3-C67B-550A-00CF-150590AED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86" b="20649"/>
          <a:stretch/>
        </p:blipFill>
        <p:spPr>
          <a:xfrm>
            <a:off x="568558" y="1890235"/>
            <a:ext cx="7695332" cy="45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166620-8FAA-CDE6-F940-A991FA5FB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CA075A-481C-0EC8-9DFC-2E06C6EE20A6}"/>
              </a:ext>
            </a:extLst>
          </p:cNvPr>
          <p:cNvSpPr/>
          <p:nvPr/>
        </p:nvSpPr>
        <p:spPr>
          <a:xfrm>
            <a:off x="-359450" y="-904718"/>
            <a:ext cx="12815888" cy="590534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6E4C74C6-904B-5B6B-CC75-D1E37959A2D3}"/>
              </a:ext>
            </a:extLst>
          </p:cNvPr>
          <p:cNvSpPr txBox="1"/>
          <p:nvPr/>
        </p:nvSpPr>
        <p:spPr>
          <a:xfrm>
            <a:off x="347780" y="1457614"/>
            <a:ext cx="6017394" cy="316561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645160" indent="-632460">
              <a:lnSpc>
                <a:spcPct val="100000"/>
              </a:lnSpc>
              <a:spcBef>
                <a:spcPts val="2505"/>
              </a:spcBef>
              <a:buAutoNum type="arabicPeriod"/>
              <a:tabLst>
                <a:tab pos="645160" algn="l"/>
              </a:tabLst>
            </a:pPr>
            <a:r>
              <a:rPr lang="ko-KR" altLang="en-US" sz="4800" b="1">
                <a:solidFill>
                  <a:srgbClr val="FFFFFF"/>
                </a:solidFill>
                <a:latin typeface="태나다체 "/>
                <a:ea typeface="태나다체 " panose="02000000000000000000" pitchFamily="2" charset="-127"/>
                <a:cs typeface="태나다체 "/>
              </a:rPr>
              <a:t>팀원별 파트분배</a:t>
            </a:r>
            <a:endParaRPr lang="en-US" altLang="ko-KR" sz="4800" b="1">
              <a:solidFill>
                <a:srgbClr val="FFFFFF"/>
              </a:solidFill>
              <a:latin typeface="태나다체 "/>
              <a:ea typeface="태나다체 " panose="02000000000000000000" pitchFamily="2" charset="-127"/>
              <a:cs typeface="태나다체 "/>
            </a:endParaRPr>
          </a:p>
          <a:p>
            <a:pPr marL="645160" indent="-632460">
              <a:lnSpc>
                <a:spcPct val="100000"/>
              </a:lnSpc>
              <a:spcBef>
                <a:spcPts val="2505"/>
              </a:spcBef>
              <a:buAutoNum type="arabicPeriod"/>
              <a:tabLst>
                <a:tab pos="645160" algn="l"/>
              </a:tabLst>
            </a:pPr>
            <a:r>
              <a:rPr lang="ko-KR" alt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 선정 이유</a:t>
            </a:r>
            <a:endParaRPr lang="en-US" altLang="ko-KR" sz="4800" b="1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645160" indent="-632460">
              <a:lnSpc>
                <a:spcPct val="100000"/>
              </a:lnSpc>
              <a:spcBef>
                <a:spcPts val="2400"/>
              </a:spcBef>
              <a:buAutoNum type="arabicPeriod"/>
              <a:tabLst>
                <a:tab pos="645160" algn="l"/>
              </a:tabLst>
            </a:pPr>
            <a:r>
              <a:rPr lang="ko-KR" alt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데이터수집 및 전처리</a:t>
            </a:r>
            <a:endParaRPr lang="en-US" altLang="ko-KR" sz="4800" b="1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A2275DD6-DBF9-EA43-4416-FA1E8DD9FBBE}"/>
              </a:ext>
            </a:extLst>
          </p:cNvPr>
          <p:cNvSpPr txBox="1"/>
          <p:nvPr/>
        </p:nvSpPr>
        <p:spPr>
          <a:xfrm>
            <a:off x="6755986" y="1380339"/>
            <a:ext cx="4036060" cy="219867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en-US" altLang="ko-KR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4.</a:t>
            </a:r>
            <a:r>
              <a:rPr lang="en-US" altLang="ko-KR" sz="54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lang="en-US" altLang="ko-KR" sz="4800" b="1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5. </a:t>
            </a:r>
            <a:r>
              <a:rPr lang="ko-KR" alt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시연 및 결론</a:t>
            </a:r>
            <a:endParaRPr sz="48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F56422CD-14B8-765E-13FC-480D1F2E2181}"/>
              </a:ext>
            </a:extLst>
          </p:cNvPr>
          <p:cNvSpPr txBox="1"/>
          <p:nvPr/>
        </p:nvSpPr>
        <p:spPr>
          <a:xfrm>
            <a:off x="464692" y="28377"/>
            <a:ext cx="4036060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목차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B071FF2-7414-3DC1-267C-7A9AF920FC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13" r="32884"/>
          <a:stretch/>
        </p:blipFill>
        <p:spPr>
          <a:xfrm>
            <a:off x="0" y="7362955"/>
            <a:ext cx="12192000" cy="13493929"/>
          </a:xfrm>
          <a:prstGeom prst="rect">
            <a:avLst/>
          </a:prstGeom>
        </p:spPr>
      </p:pic>
      <p:sp>
        <p:nvSpPr>
          <p:cNvPr id="4" name="object 14">
            <a:extLst>
              <a:ext uri="{FF2B5EF4-FFF2-40B4-BE49-F238E27FC236}">
                <a16:creationId xmlns:a16="http://schemas.microsoft.com/office/drawing/2014/main" id="{DDFAC269-5536-1F6B-EA3C-E9927297B50D}"/>
              </a:ext>
            </a:extLst>
          </p:cNvPr>
          <p:cNvSpPr txBox="1"/>
          <p:nvPr/>
        </p:nvSpPr>
        <p:spPr>
          <a:xfrm>
            <a:off x="823007" y="7941994"/>
            <a:ext cx="10545985" cy="480452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팀 이름 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진석이 오빠 너무 멋있어요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0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장진석</a:t>
            </a:r>
            <a:endParaRPr lang="en-US" altLang="ko-KR" sz="40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0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이수진</a:t>
            </a:r>
            <a:endParaRPr lang="en-US" altLang="ko-KR" sz="40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0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박선경</a:t>
            </a:r>
            <a:endParaRPr lang="en-US" altLang="ko-KR" sz="40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0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최성진</a:t>
            </a:r>
            <a:endParaRPr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92C1B506-B165-6A4C-0041-13B0926FE016}"/>
              </a:ext>
            </a:extLst>
          </p:cNvPr>
          <p:cNvSpPr txBox="1"/>
          <p:nvPr/>
        </p:nvSpPr>
        <p:spPr>
          <a:xfrm>
            <a:off x="5149685" y="10765454"/>
            <a:ext cx="6512939" cy="179856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경북대학교</a:t>
            </a:r>
            <a:r>
              <a:rPr lang="ko-KR" altLang="en-US" sz="4800" b="1" spc="-15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빅데이터</a:t>
            </a:r>
            <a:r>
              <a:rPr lang="en-US" altLang="ko-KR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바탕"/>
              </a:rPr>
              <a:t>•</a:t>
            </a:r>
            <a:r>
              <a:rPr lang="en-US" altLang="ko-KR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AI</a:t>
            </a:r>
            <a:r>
              <a:rPr lang="ko-KR" altLang="en-US" sz="4800" b="1" spc="-20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전문가</a:t>
            </a:r>
            <a:r>
              <a:rPr lang="ko-KR" altLang="en-US" sz="4800" b="1" spc="-20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양성과정</a:t>
            </a:r>
            <a:r>
              <a:rPr lang="ko-KR" altLang="en-US" sz="4800" b="1" spc="-15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en-US" altLang="ko-KR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4</a:t>
            </a:r>
            <a:r>
              <a:rPr lang="ko-KR" altLang="en-US" sz="4800" b="1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기</a:t>
            </a:r>
            <a:endParaRPr sz="4800">
              <a:solidFill>
                <a:schemeClr val="accent1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110369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워드 </a:t>
            </a:r>
            <a:endParaRPr lang="en-US" altLang="ko-KR"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클라우드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3464853" y="419384"/>
            <a:ext cx="2204736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밀키트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D9D627-B341-7F3B-35A6-406B0159E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319623"/>
            <a:ext cx="7620000" cy="381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44066ED-F005-C644-5BD0-65F8737DA3B6}"/>
              </a:ext>
            </a:extLst>
          </p:cNvPr>
          <p:cNvCxnSpPr/>
          <p:nvPr/>
        </p:nvCxnSpPr>
        <p:spPr>
          <a:xfrm>
            <a:off x="2961083" y="1478084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14">
            <a:extLst>
              <a:ext uri="{FF2B5EF4-FFF2-40B4-BE49-F238E27FC236}">
                <a16:creationId xmlns:a16="http://schemas.microsoft.com/office/drawing/2014/main" id="{8C086DCE-4BEF-9817-4A53-2A14355237CD}"/>
              </a:ext>
            </a:extLst>
          </p:cNvPr>
          <p:cNvSpPr txBox="1"/>
          <p:nvPr/>
        </p:nvSpPr>
        <p:spPr>
          <a:xfrm>
            <a:off x="-3263004" y="419383"/>
            <a:ext cx="237335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축산물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7E6B1802-1D56-F99A-58DC-E14998679B4D}"/>
              </a:ext>
            </a:extLst>
          </p:cNvPr>
          <p:cNvSpPr txBox="1"/>
          <p:nvPr/>
        </p:nvSpPr>
        <p:spPr>
          <a:xfrm>
            <a:off x="12306909" y="2704041"/>
            <a:ext cx="4004664" cy="17934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신선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상태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냄새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신선도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품질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주문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배송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구매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빠른 배송 서비스</a:t>
            </a:r>
            <a:endParaRPr lang="en-US" altLang="ko-KR" sz="2000" b="0" i="0">
              <a:solidFill>
                <a:srgbClr val="374151"/>
              </a:solidFill>
              <a:effectLst/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98450" indent="-28575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91CD8-D1C3-E267-3795-7B426DACF850}"/>
              </a:ext>
            </a:extLst>
          </p:cNvPr>
          <p:cNvSpPr txBox="1"/>
          <p:nvPr/>
        </p:nvSpPr>
        <p:spPr>
          <a:xfrm>
            <a:off x="8543925" y="3126795"/>
            <a:ext cx="4237672" cy="165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주문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배송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구매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빠른 배송 서비스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간편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소스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조리 과정 단순화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곱창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대창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캠핑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>
                <a:solidFill>
                  <a:srgbClr val="37415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캠퍼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타겟팅</a:t>
            </a:r>
            <a:endParaRPr lang="en-US" altLang="ko-KR" sz="2000" b="0" i="0" dirty="0">
              <a:solidFill>
                <a:srgbClr val="374151"/>
              </a:solidFill>
              <a:effectLst/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5983E4-DF52-3EF2-4ADF-B89FE5E6A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586" b="20649"/>
          <a:stretch/>
        </p:blipFill>
        <p:spPr>
          <a:xfrm>
            <a:off x="-8085338" y="2094907"/>
            <a:ext cx="7695332" cy="45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-39586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워드 </a:t>
            </a:r>
            <a:endParaRPr lang="en-US" altLang="ko-KR"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클라우드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74EB5F-D28C-27F0-27B7-A10EDAEE699F}"/>
              </a:ext>
            </a:extLst>
          </p:cNvPr>
          <p:cNvCxnSpPr/>
          <p:nvPr/>
        </p:nvCxnSpPr>
        <p:spPr>
          <a:xfrm>
            <a:off x="2961083" y="1478084"/>
            <a:ext cx="321227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EB2A910-7F05-D82E-4565-17FC87AED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21" y="1729643"/>
            <a:ext cx="4876800" cy="4876800"/>
          </a:xfrm>
          <a:prstGeom prst="rect">
            <a:avLst/>
          </a:prstGeom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BEC237C7-4E37-AF76-E053-7A324AC2D8E1}"/>
              </a:ext>
            </a:extLst>
          </p:cNvPr>
          <p:cNvSpPr txBox="1"/>
          <p:nvPr/>
        </p:nvSpPr>
        <p:spPr>
          <a:xfrm>
            <a:off x="3946002" y="419813"/>
            <a:ext cx="2033987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과일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7D466451-9F51-8A0C-F82C-A810D86CE28F}"/>
              </a:ext>
            </a:extLst>
          </p:cNvPr>
          <p:cNvSpPr txBox="1"/>
          <p:nvPr/>
        </p:nvSpPr>
        <p:spPr>
          <a:xfrm>
            <a:off x="3577982" y="-5862068"/>
            <a:ext cx="2204736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밀키트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CFF242-6AC6-2B69-05BD-6D9B4536F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9" y="-3961829"/>
            <a:ext cx="76200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3AA53F-AEB1-8A92-5D9F-724A363F9630}"/>
              </a:ext>
            </a:extLst>
          </p:cNvPr>
          <p:cNvSpPr txBox="1"/>
          <p:nvPr/>
        </p:nvSpPr>
        <p:spPr>
          <a:xfrm>
            <a:off x="8504339" y="3538502"/>
            <a:ext cx="62350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크기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당도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흠집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껍질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특징 강조</a:t>
            </a:r>
          </a:p>
          <a:p>
            <a:pPr algn="l"/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부모님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감사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선물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선물용 타겟팅</a:t>
            </a:r>
          </a:p>
          <a:p>
            <a:pPr algn="l"/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박스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포장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포장 품질 강조</a:t>
            </a:r>
            <a:endParaRPr lang="ko-KR" altLang="en-US" sz="2000" b="0" i="0" dirty="0">
              <a:solidFill>
                <a:srgbClr val="374151"/>
              </a:solidFill>
              <a:effectLst/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14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워드 </a:t>
            </a:r>
            <a:endParaRPr lang="en-US" altLang="ko-KR"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클라우드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2267139" y="564069"/>
            <a:ext cx="4833748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수산물 </a:t>
            </a:r>
            <a:r>
              <a:rPr lang="en-US" altLang="ko-KR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/ </a:t>
            </a: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건어물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218940-0DAA-CA5D-BC0D-8B20521CF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r="174" b="10938"/>
          <a:stretch/>
        </p:blipFill>
        <p:spPr>
          <a:xfrm>
            <a:off x="1054803" y="2035501"/>
            <a:ext cx="6604000" cy="425843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1E0158-3592-E4DD-7FD7-5FEDF18B007F}"/>
              </a:ext>
            </a:extLst>
          </p:cNvPr>
          <p:cNvCxnSpPr>
            <a:cxnSpLocks/>
          </p:cNvCxnSpPr>
          <p:nvPr/>
        </p:nvCxnSpPr>
        <p:spPr>
          <a:xfrm>
            <a:off x="1971269" y="1716308"/>
            <a:ext cx="5061127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9F4B33C-B5CD-1284-843E-5C4762CBE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32" y="7177193"/>
            <a:ext cx="4876800" cy="4876800"/>
          </a:xfrm>
          <a:prstGeom prst="rect">
            <a:avLst/>
          </a:prstGeom>
        </p:spPr>
      </p:pic>
      <p:sp>
        <p:nvSpPr>
          <p:cNvPr id="10" name="object 14">
            <a:extLst>
              <a:ext uri="{FF2B5EF4-FFF2-40B4-BE49-F238E27FC236}">
                <a16:creationId xmlns:a16="http://schemas.microsoft.com/office/drawing/2014/main" id="{45184707-353A-E696-7FBA-39805FFEE9B5}"/>
              </a:ext>
            </a:extLst>
          </p:cNvPr>
          <p:cNvSpPr txBox="1"/>
          <p:nvPr/>
        </p:nvSpPr>
        <p:spPr>
          <a:xfrm>
            <a:off x="8631122" y="3566796"/>
            <a:ext cx="3560877" cy="11958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신선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상태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신선도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품질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가시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냉동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손질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제품 선택사항 강조</a:t>
            </a: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70581CFB-78FC-ED37-4AF9-BF408F46A050}"/>
              </a:ext>
            </a:extLst>
          </p:cNvPr>
          <p:cNvSpPr txBox="1"/>
          <p:nvPr/>
        </p:nvSpPr>
        <p:spPr>
          <a:xfrm>
            <a:off x="3932850" y="6858001"/>
            <a:ext cx="2033987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과일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B6886-1FB8-3543-FA44-4BF484A71C7B}"/>
              </a:ext>
            </a:extLst>
          </p:cNvPr>
          <p:cNvSpPr txBox="1"/>
          <p:nvPr/>
        </p:nvSpPr>
        <p:spPr>
          <a:xfrm>
            <a:off x="8364639" y="6994577"/>
            <a:ext cx="62350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크기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당도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흠집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껍질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특징 강조</a:t>
            </a:r>
          </a:p>
          <a:p>
            <a:pPr algn="l"/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부모님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감사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선물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선물용 타겟팅</a:t>
            </a:r>
          </a:p>
          <a:p>
            <a:pPr algn="l"/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박스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포장 </a:t>
            </a:r>
            <a:r>
              <a:rPr lang="en-US" altLang="ko-KR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2000" b="0" i="0">
                <a:solidFill>
                  <a:srgbClr val="374151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포장 품질 강조</a:t>
            </a:r>
            <a:endParaRPr lang="ko-KR" altLang="en-US" sz="2000" b="0" i="0" dirty="0">
              <a:solidFill>
                <a:srgbClr val="374151"/>
              </a:solidFill>
              <a:effectLst/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93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-39586" y="0"/>
            <a:ext cx="8543925" cy="6858000"/>
          </a:xfrm>
          <a:prstGeom prst="rect">
            <a:avLst/>
          </a:prstGeom>
        </p:spPr>
      </p:pic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756347" y="583692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36547D01-5ED6-4101-9984-14F10864608F}"/>
              </a:ext>
            </a:extLst>
          </p:cNvPr>
          <p:cNvSpPr txBox="1"/>
          <p:nvPr/>
        </p:nvSpPr>
        <p:spPr>
          <a:xfrm>
            <a:off x="918604" y="1911978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 과정</a:t>
            </a:r>
            <a:r>
              <a:rPr lang="en-US" altLang="ko-KR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F061D1C-6F7C-D066-4E60-22688B1B0368}"/>
              </a:ext>
            </a:extLst>
          </p:cNvPr>
          <p:cNvSpPr txBox="1"/>
          <p:nvPr/>
        </p:nvSpPr>
        <p:spPr>
          <a:xfrm>
            <a:off x="918604" y="2929145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en-US" altLang="ko-KR" sz="3600" b="0" dirty="0" err="1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RandomForestRegressor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6EBFAD65-FC78-6E8C-2A1B-9D2BB32B0129}"/>
              </a:ext>
            </a:extLst>
          </p:cNvPr>
          <p:cNvSpPr txBox="1"/>
          <p:nvPr/>
        </p:nvSpPr>
        <p:spPr>
          <a:xfrm>
            <a:off x="918604" y="3669314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 </a:t>
            </a: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전처리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TF-IDF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변환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정규화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C69325-541A-A3CA-F4C9-60D95E135BCA}"/>
              </a:ext>
            </a:extLst>
          </p:cNvPr>
          <p:cNvSpPr txBox="1"/>
          <p:nvPr/>
        </p:nvSpPr>
        <p:spPr>
          <a:xfrm>
            <a:off x="918604" y="4409483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타겟 예측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 평점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A2C2940-E9F6-A61E-CE19-2153501A959B}"/>
              </a:ext>
            </a:extLst>
          </p:cNvPr>
          <p:cNvSpPr txBox="1"/>
          <p:nvPr/>
        </p:nvSpPr>
        <p:spPr>
          <a:xfrm>
            <a:off x="8779565" y="159740"/>
            <a:ext cx="3560877" cy="571502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선정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및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시연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E23D11-4236-F391-D1B3-DF777E56E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0" y="2396068"/>
            <a:ext cx="184058" cy="184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0B582E-2D24-E232-3CE5-C4A486C82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2298" y="2396068"/>
            <a:ext cx="267574" cy="2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7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438898" y="0"/>
            <a:ext cx="6753100" cy="6858000"/>
          </a:xfrm>
          <a:prstGeom prst="rect">
            <a:avLst/>
          </a:prstGeom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856734" y="15688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856734" y="278501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긍정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좋네요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앞으로 종종 </a:t>
            </a:r>
            <a:r>
              <a:rPr lang="ko-KR" altLang="en-US" sz="32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이용할게요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824760" y="5055716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4.8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D44B14-5C18-032B-A2E3-09F3408B1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898" y="1989184"/>
            <a:ext cx="6753102" cy="2974702"/>
          </a:xfrm>
          <a:prstGeom prst="rect">
            <a:avLst/>
          </a:prstGeom>
        </p:spPr>
      </p:pic>
      <p:sp>
        <p:nvSpPr>
          <p:cNvPr id="3" name="object 14">
            <a:extLst>
              <a:ext uri="{FF2B5EF4-FFF2-40B4-BE49-F238E27FC236}">
                <a16:creationId xmlns:a16="http://schemas.microsoft.com/office/drawing/2014/main" id="{6C97A5B7-5DE0-904B-51E7-51227FF01E38}"/>
              </a:ext>
            </a:extLst>
          </p:cNvPr>
          <p:cNvSpPr txBox="1"/>
          <p:nvPr/>
        </p:nvSpPr>
        <p:spPr>
          <a:xfrm>
            <a:off x="12191998" y="331190"/>
            <a:ext cx="3560877" cy="571502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선정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및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시연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65832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5084516" y="0"/>
            <a:ext cx="7107484" cy="6858000"/>
          </a:xfrm>
          <a:prstGeom prst="rect">
            <a:avLst/>
          </a:prstGeom>
          <a:solidFill>
            <a:srgbClr val="D34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818634" y="1024331"/>
            <a:ext cx="3719400" cy="104749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818634" y="2188104"/>
            <a:ext cx="5699606" cy="487890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부정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en-US" altLang="ko-KR" sz="3200" b="0" dirty="0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"</a:t>
            </a:r>
            <a:r>
              <a:rPr lang="ko-KR" altLang="en-US" sz="3200" b="0" dirty="0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배달이 너무 늦고</a:t>
            </a:r>
            <a:r>
              <a:rPr lang="en-US" altLang="ko-KR" sz="3200" b="0" dirty="0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</a:p>
          <a:p>
            <a:pPr marL="12700"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b="0" dirty="0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신선도가 떨어져요</a:t>
            </a:r>
            <a:r>
              <a:rPr lang="en-US" altLang="ko-KR" sz="3200" b="0" dirty="0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..</a:t>
            </a:r>
          </a:p>
          <a:p>
            <a:pPr marL="12700"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b="0" dirty="0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3200" b="0" dirty="0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최악이에요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”</a:t>
            </a:r>
            <a:endParaRPr lang="en-US" altLang="ko-KR" sz="3200" b="0" dirty="0">
              <a:effectLst/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12700">
              <a:spcBef>
                <a:spcPts val="2505"/>
              </a:spcBef>
              <a:tabLst>
                <a:tab pos="645160" algn="l"/>
              </a:tabLst>
            </a:pPr>
            <a:endParaRPr lang="ko-KR" altLang="en-US" sz="3200" b="0" dirty="0">
              <a:effectLst/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818634" y="5456271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4.8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C5034C-9AD4-60D2-B487-A302FB412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16" y="1376779"/>
            <a:ext cx="7107484" cy="3337725"/>
          </a:xfrm>
          <a:prstGeom prst="rect">
            <a:avLst/>
          </a:prstGeom>
        </p:spPr>
      </p:pic>
      <p:sp>
        <p:nvSpPr>
          <p:cNvPr id="4" name="object 14">
            <a:extLst>
              <a:ext uri="{FF2B5EF4-FFF2-40B4-BE49-F238E27FC236}">
                <a16:creationId xmlns:a16="http://schemas.microsoft.com/office/drawing/2014/main" id="{97305CEB-A311-D7DA-2F0D-38F2FC06D8DC}"/>
              </a:ext>
            </a:extLst>
          </p:cNvPr>
          <p:cNvSpPr txBox="1"/>
          <p:nvPr/>
        </p:nvSpPr>
        <p:spPr>
          <a:xfrm>
            <a:off x="-4115316" y="2219452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긍정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좋네요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앞으로 종종 </a:t>
            </a:r>
            <a:r>
              <a:rPr lang="ko-KR" altLang="en-US" sz="32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이용할게요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581D4C80-023F-06AC-418B-21DC4D4CA5E1}"/>
              </a:ext>
            </a:extLst>
          </p:cNvPr>
          <p:cNvSpPr txBox="1"/>
          <p:nvPr/>
        </p:nvSpPr>
        <p:spPr>
          <a:xfrm>
            <a:off x="-4147290" y="4490155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4.8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A074FD-FF2E-748D-464A-80F45F6F9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12458486" y="0"/>
            <a:ext cx="7695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5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7695210" cy="6858000"/>
          </a:xfrm>
          <a:prstGeom prst="rect">
            <a:avLst/>
          </a:prstGeom>
        </p:spPr>
      </p:pic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756347" y="583692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모델링 문제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26721C-B24A-9CE0-A7A4-B0FC13FD7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"/>
          <a:stretch/>
        </p:blipFill>
        <p:spPr>
          <a:xfrm>
            <a:off x="7695210" y="1652838"/>
            <a:ext cx="4496790" cy="2978539"/>
          </a:xfrm>
          <a:prstGeom prst="rect">
            <a:avLst/>
          </a:prstGeom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E56FCB8E-8E6A-CCD1-EB41-574D9E0FDCC2}"/>
              </a:ext>
            </a:extLst>
          </p:cNvPr>
          <p:cNvSpPr txBox="1"/>
          <p:nvPr/>
        </p:nvSpPr>
        <p:spPr>
          <a:xfrm>
            <a:off x="578331" y="2085383"/>
            <a:ext cx="7747992" cy="349903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심한 </a:t>
            </a: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과적합</a:t>
            </a:r>
            <a:endParaRPr lang="en-US" altLang="ko-KR"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 불균형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긍정 리뷰 많고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부정 리뷰 데이터 적음</a:t>
            </a:r>
            <a:endParaRPr lang="en-US" altLang="ko-KR" sz="3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b="0" i="0" dirty="0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=&gt;</a:t>
            </a:r>
            <a:r>
              <a:rPr lang="ko-KR" altLang="en-US" sz="3600" b="0" i="0" dirty="0">
                <a:effectLst/>
                <a:latin typeface="태나다체 " panose="02000000000000000000" pitchFamily="2" charset="-127"/>
                <a:ea typeface="태나다체 " panose="02000000000000000000" pitchFamily="2" charset="-127"/>
              </a:rPr>
              <a:t>부정 리뷰의 예측 정확도 낮아짐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341078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</a:t>
            </a:r>
            <a:endParaRPr lang="en-US" altLang="ko-KR"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수집</a:t>
            </a:r>
            <a:r>
              <a:rPr lang="en-US" altLang="ko-KR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처리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756347" y="583692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의류 및 음식분야 크롤링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E640A5-B839-084C-DE25-111CC7DB7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8" y="1845186"/>
            <a:ext cx="6096000" cy="28416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D8E3CB-4AB9-3E6F-72B2-081DC56D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751" y="2967089"/>
            <a:ext cx="6207231" cy="38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9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0"/>
            <a:ext cx="3560877" cy="285783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</a:t>
            </a:r>
            <a:endParaRPr lang="en-US" altLang="ko-KR"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수집</a:t>
            </a:r>
            <a:r>
              <a:rPr lang="en-US" altLang="ko-KR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  <a:r>
              <a:rPr lang="ko-KR" altLang="en-US" sz="72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처리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756347" y="583692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운동 및 음식분야 크롤링</a:t>
            </a:r>
            <a:endParaRPr sz="54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6600-F797-8787-A7AC-E215952B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" y="474437"/>
            <a:ext cx="521496" cy="5214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40648A-2362-810B-029B-57267A3F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61658" y="474437"/>
            <a:ext cx="521496" cy="5214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E640A5-B839-084C-DE25-111CC7DB7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8" y="1845186"/>
            <a:ext cx="6096000" cy="28416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D8E3CB-4AB9-3E6F-72B2-081DC56D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2" y="0"/>
            <a:ext cx="11139050" cy="69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5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D47E48-60AC-4074-F843-73C93238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5" y="962526"/>
            <a:ext cx="8156091" cy="50829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DED9A5-8CCB-15B7-29EF-EFB78FDFC324}"/>
              </a:ext>
            </a:extLst>
          </p:cNvPr>
          <p:cNvSpPr/>
          <p:nvPr/>
        </p:nvSpPr>
        <p:spPr>
          <a:xfrm>
            <a:off x="193155" y="962526"/>
            <a:ext cx="8157614" cy="510139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02248" y="509252"/>
            <a:ext cx="3560877" cy="571502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수집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및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처리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5FE65E7-9C66-7EE2-68DF-E9070D270FA9}"/>
              </a:ext>
            </a:extLst>
          </p:cNvPr>
          <p:cNvSpPr txBox="1"/>
          <p:nvPr/>
        </p:nvSpPr>
        <p:spPr>
          <a:xfrm>
            <a:off x="883131" y="1911978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음식분야 </a:t>
            </a:r>
            <a:r>
              <a:rPr lang="ko-KR" altLang="en-US" sz="54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크롤링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BFCFEEE9-B996-77D2-B4EC-CA6D07C19694}"/>
              </a:ext>
            </a:extLst>
          </p:cNvPr>
          <p:cNvSpPr txBox="1"/>
          <p:nvPr/>
        </p:nvSpPr>
        <p:spPr>
          <a:xfrm>
            <a:off x="883131" y="2929145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출처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네이버 스마트스토어 리뷰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0DF2C7FC-9EF5-1538-97EC-46D549FD4E22}"/>
              </a:ext>
            </a:extLst>
          </p:cNvPr>
          <p:cNvSpPr txBox="1"/>
          <p:nvPr/>
        </p:nvSpPr>
        <p:spPr>
          <a:xfrm>
            <a:off x="883131" y="3669314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 댓글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442D3B4B-EB80-1903-3E6F-5A5EA895D186}"/>
              </a:ext>
            </a:extLst>
          </p:cNvPr>
          <p:cNvSpPr txBox="1"/>
          <p:nvPr/>
        </p:nvSpPr>
        <p:spPr>
          <a:xfrm>
            <a:off x="883131" y="4409483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타겟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 평점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DCD93-951A-AA01-F27D-5B5BA9CA0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5" y="2067757"/>
            <a:ext cx="386663" cy="386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4E6270-CF7E-F21E-38CC-6876345FC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93933" y="2019883"/>
            <a:ext cx="434536" cy="434536"/>
          </a:xfrm>
          <a:prstGeom prst="rect">
            <a:avLst/>
          </a:prstGeom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5887AE80-E04F-92C4-60A7-0B92DD22097F}"/>
              </a:ext>
            </a:extLst>
          </p:cNvPr>
          <p:cNvSpPr txBox="1"/>
          <p:nvPr/>
        </p:nvSpPr>
        <p:spPr>
          <a:xfrm>
            <a:off x="8631123" y="7555520"/>
            <a:ext cx="3560877" cy="571502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선정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및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시연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E49720B-69FC-E10D-2F52-D957A6D7A5D6}"/>
              </a:ext>
            </a:extLst>
          </p:cNvPr>
          <p:cNvSpPr txBox="1"/>
          <p:nvPr/>
        </p:nvSpPr>
        <p:spPr>
          <a:xfrm>
            <a:off x="578331" y="8993061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첫번째 모델링 과정</a:t>
            </a:r>
            <a:r>
              <a:rPr lang="en-US" altLang="ko-KR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2DAE092-F546-0866-B9AD-CFD8D6C1ECC4}"/>
              </a:ext>
            </a:extLst>
          </p:cNvPr>
          <p:cNvSpPr txBox="1"/>
          <p:nvPr/>
        </p:nvSpPr>
        <p:spPr>
          <a:xfrm>
            <a:off x="578331" y="10010228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LSTM (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장단기기억망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D1972D88-E705-A030-3D36-0A7976B5D564}"/>
              </a:ext>
            </a:extLst>
          </p:cNvPr>
          <p:cNvSpPr txBox="1"/>
          <p:nvPr/>
        </p:nvSpPr>
        <p:spPr>
          <a:xfrm>
            <a:off x="578331" y="10750397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 </a:t>
            </a: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전처리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TF-IDF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변환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정규화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EFA0A136-293B-738E-AE35-29A5B8EDABC7}"/>
              </a:ext>
            </a:extLst>
          </p:cNvPr>
          <p:cNvSpPr txBox="1"/>
          <p:nvPr/>
        </p:nvSpPr>
        <p:spPr>
          <a:xfrm>
            <a:off x="578331" y="11490566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목적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리뷰를 통한 판매량 예측 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197119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4CE3BB8-2923-4C12-3284-35A8464D0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13" r="32884"/>
          <a:stretch/>
        </p:blipFill>
        <p:spPr>
          <a:xfrm>
            <a:off x="0" y="-1844462"/>
            <a:ext cx="12422982" cy="1374957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0B1F6-33D2-D92B-181C-5AE87AB98B51}"/>
              </a:ext>
            </a:extLst>
          </p:cNvPr>
          <p:cNvSpPr/>
          <p:nvPr/>
        </p:nvSpPr>
        <p:spPr>
          <a:xfrm>
            <a:off x="0" y="-628650"/>
            <a:ext cx="12815888" cy="2314575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2C7CCF1-BC80-FCBB-CCB4-C4A06FD20814}"/>
              </a:ext>
            </a:extLst>
          </p:cNvPr>
          <p:cNvSpPr txBox="1"/>
          <p:nvPr/>
        </p:nvSpPr>
        <p:spPr>
          <a:xfrm>
            <a:off x="486123" y="170963"/>
            <a:ext cx="8193533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팀원별 파트분배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97C17ECE-403E-31FE-EDF4-68CE23EACA53}"/>
              </a:ext>
            </a:extLst>
          </p:cNvPr>
          <p:cNvSpPr txBox="1"/>
          <p:nvPr/>
        </p:nvSpPr>
        <p:spPr>
          <a:xfrm>
            <a:off x="395286" y="-5114665"/>
            <a:ext cx="6017394" cy="316561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645160" indent="-632460">
              <a:lnSpc>
                <a:spcPct val="100000"/>
              </a:lnSpc>
              <a:spcBef>
                <a:spcPts val="2505"/>
              </a:spcBef>
              <a:buAutoNum type="arabicPeriod"/>
              <a:tabLst>
                <a:tab pos="645160" algn="l"/>
              </a:tabLst>
            </a:pPr>
            <a:r>
              <a:rPr lang="ko-KR" altLang="en-US" sz="4800" b="1">
                <a:solidFill>
                  <a:srgbClr val="FFFFFF"/>
                </a:solidFill>
                <a:latin typeface="태나다체 "/>
                <a:ea typeface="태나다체 " panose="02000000000000000000" pitchFamily="2" charset="-127"/>
                <a:cs typeface="태나다체 "/>
              </a:rPr>
              <a:t>팀원별 파트분배</a:t>
            </a:r>
            <a:endParaRPr lang="en-US" altLang="ko-KR" sz="4800" b="1">
              <a:solidFill>
                <a:srgbClr val="FFFFFF"/>
              </a:solidFill>
              <a:latin typeface="태나다체 "/>
              <a:ea typeface="태나다체 " panose="02000000000000000000" pitchFamily="2" charset="-127"/>
              <a:cs typeface="태나다체 "/>
            </a:endParaRPr>
          </a:p>
          <a:p>
            <a:pPr marL="645160" indent="-632460">
              <a:lnSpc>
                <a:spcPct val="100000"/>
              </a:lnSpc>
              <a:spcBef>
                <a:spcPts val="2505"/>
              </a:spcBef>
              <a:buAutoNum type="arabicPeriod"/>
              <a:tabLst>
                <a:tab pos="645160" algn="l"/>
              </a:tabLst>
            </a:pPr>
            <a:r>
              <a:rPr lang="ko-KR" alt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 선정 이유</a:t>
            </a:r>
            <a:endParaRPr lang="en-US" altLang="ko-KR" sz="4800" b="1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645160" indent="-632460">
              <a:lnSpc>
                <a:spcPct val="100000"/>
              </a:lnSpc>
              <a:spcBef>
                <a:spcPts val="2400"/>
              </a:spcBef>
              <a:buAutoNum type="arabicPeriod"/>
              <a:tabLst>
                <a:tab pos="645160" algn="l"/>
              </a:tabLst>
            </a:pPr>
            <a:r>
              <a:rPr lang="ko-KR" alt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데이터수집 및 전처리</a:t>
            </a:r>
            <a:endParaRPr lang="en-US" altLang="ko-KR" sz="4800" b="1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A5E6E91C-BD83-1BFB-934A-A20BE93935DE}"/>
              </a:ext>
            </a:extLst>
          </p:cNvPr>
          <p:cNvSpPr txBox="1"/>
          <p:nvPr/>
        </p:nvSpPr>
        <p:spPr>
          <a:xfrm>
            <a:off x="6803492" y="-5191940"/>
            <a:ext cx="4036060" cy="219867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en-US" altLang="ko-KR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4.</a:t>
            </a:r>
            <a:r>
              <a:rPr lang="en-US" altLang="ko-KR" sz="54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lang="en-US" altLang="ko-KR" sz="4800" b="1">
              <a:solidFill>
                <a:srgbClr val="FFFFFF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5. </a:t>
            </a:r>
            <a:r>
              <a:rPr lang="ko-KR" altLang="en-US" sz="48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결론도출</a:t>
            </a:r>
            <a:endParaRPr sz="48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9657806B-D50F-DA4A-DCD3-150DBDEF8987}"/>
              </a:ext>
            </a:extLst>
          </p:cNvPr>
          <p:cNvSpPr txBox="1"/>
          <p:nvPr/>
        </p:nvSpPr>
        <p:spPr>
          <a:xfrm>
            <a:off x="512198" y="-6543902"/>
            <a:ext cx="4036060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목차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F5C997-916D-6990-3E20-D49065F87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07" y="-11858909"/>
            <a:ext cx="12192000" cy="97536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F681A1C-D88B-2A6E-FE85-C401815B0DBA}"/>
              </a:ext>
            </a:extLst>
          </p:cNvPr>
          <p:cNvSpPr/>
          <p:nvPr/>
        </p:nvSpPr>
        <p:spPr>
          <a:xfrm>
            <a:off x="-1293720" y="-7521897"/>
            <a:ext cx="14460025" cy="590534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28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1D31783-1D27-5038-5301-D15BDC7C1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474437"/>
            <a:ext cx="3560877" cy="571502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선정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및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시연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B68A8622-0A5A-7C7D-1030-BC20D976F805}"/>
              </a:ext>
            </a:extLst>
          </p:cNvPr>
          <p:cNvSpPr txBox="1"/>
          <p:nvPr/>
        </p:nvSpPr>
        <p:spPr>
          <a:xfrm>
            <a:off x="1159053" y="1839141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첫번째 모델링 과정</a:t>
            </a:r>
            <a:r>
              <a:rPr lang="en-US" altLang="ko-KR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377A073-7710-4A32-444D-BB7D3D5671A0}"/>
              </a:ext>
            </a:extLst>
          </p:cNvPr>
          <p:cNvSpPr txBox="1"/>
          <p:nvPr/>
        </p:nvSpPr>
        <p:spPr>
          <a:xfrm>
            <a:off x="1159053" y="2937981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LSTM (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장단기기억망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CA789D5E-23F7-E5C5-C82D-9FE370BEEF36}"/>
              </a:ext>
            </a:extLst>
          </p:cNvPr>
          <p:cNvSpPr txBox="1"/>
          <p:nvPr/>
        </p:nvSpPr>
        <p:spPr>
          <a:xfrm>
            <a:off x="1159053" y="3678150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 </a:t>
            </a: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전처리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TF-IDF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변환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정규화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D5A7B954-A55D-E838-C95D-18C7259045B7}"/>
              </a:ext>
            </a:extLst>
          </p:cNvPr>
          <p:cNvSpPr txBox="1"/>
          <p:nvPr/>
        </p:nvSpPr>
        <p:spPr>
          <a:xfrm>
            <a:off x="1159053" y="4418319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목적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리뷰를 통한 판매량 예측 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24BD80-EBBE-0EF9-9997-5883DA3D1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8" y="2348112"/>
            <a:ext cx="232475" cy="232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62B518-FEA2-1142-FE39-18141525A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9856" y="2424517"/>
            <a:ext cx="160838" cy="1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0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ABD9DF-08B4-C7FD-1651-006EB6431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-1" y="1939238"/>
            <a:ext cx="12191998" cy="4918761"/>
          </a:xfrm>
          <a:prstGeom prst="rect">
            <a:avLst/>
          </a:prstGeom>
        </p:spPr>
      </p:pic>
      <p:sp>
        <p:nvSpPr>
          <p:cNvPr id="4" name="object 14">
            <a:extLst>
              <a:ext uri="{FF2B5EF4-FFF2-40B4-BE49-F238E27FC236}">
                <a16:creationId xmlns:a16="http://schemas.microsoft.com/office/drawing/2014/main" id="{30F8AE8D-20F9-2F4A-8CF0-D16A252C3889}"/>
              </a:ext>
            </a:extLst>
          </p:cNvPr>
          <p:cNvSpPr txBox="1"/>
          <p:nvPr/>
        </p:nvSpPr>
        <p:spPr>
          <a:xfrm>
            <a:off x="1117600" y="360137"/>
            <a:ext cx="9956800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</a:t>
            </a:r>
            <a:r>
              <a:rPr lang="en-US" altLang="ko-KR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1 </a:t>
            </a: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문제 예시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607F9F-70D3-AE32-B54E-AE3C8C5E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2401251"/>
            <a:ext cx="12192000" cy="37415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4FDF8A-8BA3-0F88-A2E9-737D39FABC7F}"/>
              </a:ext>
            </a:extLst>
          </p:cNvPr>
          <p:cNvSpPr/>
          <p:nvPr/>
        </p:nvSpPr>
        <p:spPr>
          <a:xfrm>
            <a:off x="609600" y="3022332"/>
            <a:ext cx="804333" cy="29793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474437"/>
            <a:ext cx="3560877" cy="571502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선정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및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시연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B68A8622-0A5A-7C7D-1030-BC20D976F805}"/>
              </a:ext>
            </a:extLst>
          </p:cNvPr>
          <p:cNvSpPr txBox="1"/>
          <p:nvPr/>
        </p:nvSpPr>
        <p:spPr>
          <a:xfrm>
            <a:off x="578331" y="883278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첫번째 모델링 문제</a:t>
            </a:r>
            <a:r>
              <a:rPr lang="en-US" altLang="ko-KR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D5A7B954-A55D-E838-C95D-18C7259045B7}"/>
              </a:ext>
            </a:extLst>
          </p:cNvPr>
          <p:cNvSpPr txBox="1"/>
          <p:nvPr/>
        </p:nvSpPr>
        <p:spPr>
          <a:xfrm>
            <a:off x="578331" y="2085383"/>
            <a:ext cx="7747992" cy="349903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심한 </a:t>
            </a: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과적합</a:t>
            </a:r>
            <a:endParaRPr lang="en-US" altLang="ko-KR"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피쳐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중요도 선정 문제</a:t>
            </a:r>
            <a:endParaRPr lang="en-US" altLang="ko-KR"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귀무가설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채택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“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댓글만으로 판매량의 영향을 알 수 없다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”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BD2ED560-B7F3-3133-CE5E-E669ED9AF9E0}"/>
              </a:ext>
            </a:extLst>
          </p:cNvPr>
          <p:cNvSpPr txBox="1"/>
          <p:nvPr/>
        </p:nvSpPr>
        <p:spPr>
          <a:xfrm>
            <a:off x="578331" y="-3372745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두번째 모델링 과정</a:t>
            </a:r>
            <a:r>
              <a:rPr lang="en-US" altLang="ko-KR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8338ED52-CE6C-FFB9-6D90-27B81B0F9230}"/>
              </a:ext>
            </a:extLst>
          </p:cNvPr>
          <p:cNvSpPr txBox="1"/>
          <p:nvPr/>
        </p:nvSpPr>
        <p:spPr>
          <a:xfrm>
            <a:off x="578331" y="-2355578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en-US" altLang="ko-KR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LinearRegression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(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선형회귀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06F73C03-328D-B236-ED50-CF12E9BEFAB4}"/>
              </a:ext>
            </a:extLst>
          </p:cNvPr>
          <p:cNvSpPr txBox="1"/>
          <p:nvPr/>
        </p:nvSpPr>
        <p:spPr>
          <a:xfrm>
            <a:off x="578331" y="-1615409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 </a:t>
            </a: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전처리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TF-IDF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변환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정규화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FF7AEF01-DF0F-FBC7-B9E2-6B6FB174CEBD}"/>
              </a:ext>
            </a:extLst>
          </p:cNvPr>
          <p:cNvSpPr txBox="1"/>
          <p:nvPr/>
        </p:nvSpPr>
        <p:spPr>
          <a:xfrm>
            <a:off x="578331" y="-875240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목적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리뷰를 통한 평점 예측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298664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0" y="0"/>
            <a:ext cx="8543925" cy="6858000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F0BB566B-30C9-091A-1F25-AF8D27E8C139}"/>
              </a:ext>
            </a:extLst>
          </p:cNvPr>
          <p:cNvSpPr txBox="1"/>
          <p:nvPr/>
        </p:nvSpPr>
        <p:spPr>
          <a:xfrm>
            <a:off x="8631123" y="474437"/>
            <a:ext cx="3560877" cy="571502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선정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및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시연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B68A8622-0A5A-7C7D-1030-BC20D976F805}"/>
              </a:ext>
            </a:extLst>
          </p:cNvPr>
          <p:cNvSpPr txBox="1"/>
          <p:nvPr/>
        </p:nvSpPr>
        <p:spPr>
          <a:xfrm>
            <a:off x="578331" y="1911978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두번째 모델링 과정</a:t>
            </a:r>
            <a:r>
              <a:rPr lang="en-US" altLang="ko-KR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377A073-7710-4A32-444D-BB7D3D5671A0}"/>
              </a:ext>
            </a:extLst>
          </p:cNvPr>
          <p:cNvSpPr txBox="1"/>
          <p:nvPr/>
        </p:nvSpPr>
        <p:spPr>
          <a:xfrm>
            <a:off x="578331" y="2929145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en-US" altLang="ko-KR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LinearRegression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(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선형회귀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CA789D5E-23F7-E5C5-C82D-9FE370BEEF36}"/>
              </a:ext>
            </a:extLst>
          </p:cNvPr>
          <p:cNvSpPr txBox="1"/>
          <p:nvPr/>
        </p:nvSpPr>
        <p:spPr>
          <a:xfrm>
            <a:off x="578331" y="3669314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 </a:t>
            </a: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전처리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TF-IDF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변환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정규화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D5A7B954-A55D-E838-C95D-18C7259045B7}"/>
              </a:ext>
            </a:extLst>
          </p:cNvPr>
          <p:cNvSpPr txBox="1"/>
          <p:nvPr/>
        </p:nvSpPr>
        <p:spPr>
          <a:xfrm>
            <a:off x="578331" y="4409483"/>
            <a:ext cx="7747992" cy="87524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목적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리뷰를 통한 평점 예측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2DC53F78-F333-AB26-A786-B8D7A163E52D}"/>
              </a:ext>
            </a:extLst>
          </p:cNvPr>
          <p:cNvSpPr txBox="1"/>
          <p:nvPr/>
        </p:nvSpPr>
        <p:spPr>
          <a:xfrm>
            <a:off x="-5555769" y="3257244"/>
            <a:ext cx="7747992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첫번째 모델링 문제</a:t>
            </a:r>
            <a:r>
              <a:rPr lang="en-US" altLang="ko-KR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2CEFDA6-7188-6CD7-2095-8DB4636B3837}"/>
              </a:ext>
            </a:extLst>
          </p:cNvPr>
          <p:cNvSpPr txBox="1"/>
          <p:nvPr/>
        </p:nvSpPr>
        <p:spPr>
          <a:xfrm>
            <a:off x="-5555769" y="4459349"/>
            <a:ext cx="7747992" cy="349903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심한 </a:t>
            </a: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과적합</a:t>
            </a:r>
            <a:endParaRPr lang="en-US" altLang="ko-KR"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피쳐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중요도 선정 문제</a:t>
            </a:r>
            <a:endParaRPr lang="en-US" altLang="ko-KR"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36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귀무가설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채택 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“</a:t>
            </a:r>
            <a:r>
              <a:rPr lang="ko-KR" altLang="en-US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댓글만으로 판매량의 영향을 알 수 없다</a:t>
            </a:r>
            <a:r>
              <a:rPr lang="en-US" altLang="ko-KR" sz="36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”</a:t>
            </a:r>
            <a:endParaRPr sz="3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08E7312B-83C4-0F08-8AE3-B740324A7784}"/>
              </a:ext>
            </a:extLst>
          </p:cNvPr>
          <p:cNvSpPr txBox="1"/>
          <p:nvPr/>
        </p:nvSpPr>
        <p:spPr>
          <a:xfrm>
            <a:off x="-4174771" y="2036447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99FE95-0FC8-3203-3D84-27C8D7006BA2}"/>
              </a:ext>
            </a:extLst>
          </p:cNvPr>
          <p:cNvSpPr txBox="1"/>
          <p:nvPr/>
        </p:nvSpPr>
        <p:spPr>
          <a:xfrm>
            <a:off x="-4174771" y="3252594"/>
            <a:ext cx="5699606" cy="16267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긍정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배달이 빠르고 괜찮네요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BD9B0A44-6CF5-6A2D-D518-533E87CB2989}"/>
              </a:ext>
            </a:extLst>
          </p:cNvPr>
          <p:cNvSpPr txBox="1"/>
          <p:nvPr/>
        </p:nvSpPr>
        <p:spPr>
          <a:xfrm>
            <a:off x="-4174771" y="4943229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4.7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222718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438898" y="0"/>
            <a:ext cx="6753100" cy="6858000"/>
          </a:xfrm>
          <a:prstGeom prst="rect">
            <a:avLst/>
          </a:prstGeom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856734" y="15688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856734" y="2785013"/>
            <a:ext cx="5699606" cy="16267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긍정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배달이 빠르고 괜찮네요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856734" y="4475648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4.7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DA9D40-7C07-4D5E-8CA9-CAB1137D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405" y="2235201"/>
            <a:ext cx="6801593" cy="3319902"/>
          </a:xfrm>
          <a:prstGeom prst="rect">
            <a:avLst/>
          </a:prstGeom>
        </p:spPr>
      </p:pic>
      <p:sp>
        <p:nvSpPr>
          <p:cNvPr id="4" name="object 14">
            <a:extLst>
              <a:ext uri="{FF2B5EF4-FFF2-40B4-BE49-F238E27FC236}">
                <a16:creationId xmlns:a16="http://schemas.microsoft.com/office/drawing/2014/main" id="{60CB3607-E9F3-9497-5995-25BECF1B37EE}"/>
              </a:ext>
            </a:extLst>
          </p:cNvPr>
          <p:cNvSpPr txBox="1"/>
          <p:nvPr/>
        </p:nvSpPr>
        <p:spPr>
          <a:xfrm>
            <a:off x="11793423" y="436337"/>
            <a:ext cx="3560877" cy="571502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선정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및</a:t>
            </a:r>
            <a:endParaRPr lang="en-US" altLang="ko-KR"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 algn="ctr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7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시연</a:t>
            </a:r>
            <a:endParaRPr sz="7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2889211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438898" y="0"/>
            <a:ext cx="6753100" cy="6858000"/>
          </a:xfrm>
          <a:prstGeom prst="rect">
            <a:avLst/>
          </a:prstGeom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831334" y="10481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831334" y="226431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긍정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신선하고 맛있어요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!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아이들이 좋아하네요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”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831334" y="4704083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4.9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DD6291-072B-600E-CC2B-0518A6F9A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98" y="2121942"/>
            <a:ext cx="6753585" cy="30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0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438898" y="0"/>
            <a:ext cx="6753100" cy="6858000"/>
          </a:xfrm>
          <a:prstGeom prst="rect">
            <a:avLst/>
          </a:prstGeom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615434" y="10481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615434" y="226431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긍정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최고에요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!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남편이 맛있다고 </a:t>
            </a:r>
            <a:endParaRPr lang="en-US" altLang="ko-KR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좋아해요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!"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615434" y="4704083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5.0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915B49-E0A3-475D-1E30-F67B16D2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98" y="2200405"/>
            <a:ext cx="6788663" cy="31322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042115-18A7-F7B6-BD58-81852855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098" y="2200405"/>
            <a:ext cx="6753585" cy="30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37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438898" y="0"/>
            <a:ext cx="6753100" cy="6858000"/>
          </a:xfrm>
          <a:prstGeom prst="rect">
            <a:avLst/>
          </a:prstGeom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729734" y="10481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729734" y="226431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긍정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와이프가 맛있다고 계속 </a:t>
            </a:r>
            <a:endParaRPr lang="en-US" altLang="ko-KR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사자고 하네요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729734" y="4704083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4.7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82960E-42E3-97EA-AE70-66D92D15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598" y="2264313"/>
            <a:ext cx="6762400" cy="30113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ABF355-AE21-04CE-5227-53209AD6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298" y="2264313"/>
            <a:ext cx="6788663" cy="31322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E60EFD-7659-925C-E45C-A7A7D389E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997" y="2153724"/>
            <a:ext cx="6782675" cy="33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73DA0-4CF5-B414-64AA-0F1CA0B0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5438898" y="0"/>
            <a:ext cx="6753100" cy="6858000"/>
          </a:xfrm>
          <a:prstGeom prst="rect">
            <a:avLst/>
          </a:prstGeom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755134" y="16577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755134" y="2873913"/>
            <a:ext cx="5699606" cy="16267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긍정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앞으로 종종 </a:t>
            </a:r>
            <a:r>
              <a:rPr lang="ko-KR" altLang="en-US" sz="32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이용할게요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755134" y="4500640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5.0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38A7C7-0907-2032-7EA7-E4429C54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97" y="1981200"/>
            <a:ext cx="6782675" cy="33640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F016D1-5479-85A7-8C5A-D229B955C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8098" y="1981200"/>
            <a:ext cx="6762400" cy="30113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DFD86A-7B4C-E23A-2619-A768D9B55FFE}"/>
              </a:ext>
            </a:extLst>
          </p:cNvPr>
          <p:cNvSpPr/>
          <p:nvPr/>
        </p:nvSpPr>
        <p:spPr>
          <a:xfrm>
            <a:off x="-7316714" y="0"/>
            <a:ext cx="71074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80DBE9-C796-D994-941F-A247167F54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565"/>
          <a:stretch/>
        </p:blipFill>
        <p:spPr>
          <a:xfrm>
            <a:off x="-7009005" y="2226689"/>
            <a:ext cx="6842009" cy="2404622"/>
          </a:xfrm>
          <a:prstGeom prst="rect">
            <a:avLst/>
          </a:prstGeom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6405EDDF-9A37-0E57-BC84-B8982388D454}"/>
              </a:ext>
            </a:extLst>
          </p:cNvPr>
          <p:cNvSpPr txBox="1"/>
          <p:nvPr/>
        </p:nvSpPr>
        <p:spPr>
          <a:xfrm>
            <a:off x="12448524" y="1747829"/>
            <a:ext cx="5699606" cy="2883482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신선하긴 한데 배달이 너무 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늦게 왔어요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... 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다음부터 조금 더 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빨리 와줬으면 좋겠습니다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2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AC84E2F-1460-35B9-E116-CB037C203A0B}"/>
              </a:ext>
            </a:extLst>
          </p:cNvPr>
          <p:cNvSpPr txBox="1"/>
          <p:nvPr/>
        </p:nvSpPr>
        <p:spPr>
          <a:xfrm>
            <a:off x="12448524" y="4856892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4.4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57016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F071E6-F81E-0E59-6977-EE7C08686D67}"/>
              </a:ext>
            </a:extLst>
          </p:cNvPr>
          <p:cNvSpPr/>
          <p:nvPr/>
        </p:nvSpPr>
        <p:spPr>
          <a:xfrm>
            <a:off x="0" y="0"/>
            <a:ext cx="71074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7575034" y="10100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7575034" y="1936274"/>
            <a:ext cx="5699606" cy="2883482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신선하긴 한데 배달이 너무 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늦게 왔어요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... 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다음부터 조금 더 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빨리 와줬으면 좋겠습니다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2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7575034" y="5045337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4.4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BFF3F8-47CB-301C-C8D3-4AED7A1B9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65"/>
          <a:stretch/>
        </p:blipFill>
        <p:spPr>
          <a:xfrm>
            <a:off x="104890" y="2305014"/>
            <a:ext cx="6842009" cy="24046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AB4FB-18DA-33ED-F7A1-DB6A8546B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2"/>
          <a:stretch/>
        </p:blipFill>
        <p:spPr>
          <a:xfrm rot="10800000">
            <a:off x="12563598" y="0"/>
            <a:ext cx="675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4CE3BB8-2923-4C12-3284-35A8464D0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3" t="69767" r="70590" b="9940"/>
          <a:stretch/>
        </p:blipFill>
        <p:spPr>
          <a:xfrm>
            <a:off x="213756" y="1744188"/>
            <a:ext cx="5011388" cy="5011388"/>
          </a:xfrm>
          <a:prstGeom prst="ellipse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0B1F6-33D2-D92B-181C-5AE87AB98B51}"/>
              </a:ext>
            </a:extLst>
          </p:cNvPr>
          <p:cNvSpPr/>
          <p:nvPr/>
        </p:nvSpPr>
        <p:spPr>
          <a:xfrm>
            <a:off x="0" y="-628650"/>
            <a:ext cx="12815888" cy="2314575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2C7CCF1-BC80-FCBB-CCB4-C4A06FD20814}"/>
              </a:ext>
            </a:extLst>
          </p:cNvPr>
          <p:cNvSpPr txBox="1"/>
          <p:nvPr/>
        </p:nvSpPr>
        <p:spPr>
          <a:xfrm>
            <a:off x="486123" y="170963"/>
            <a:ext cx="8193533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팀원별 파트분배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DAEC0416-94C9-013E-A101-15EA0627D91B}"/>
              </a:ext>
            </a:extLst>
          </p:cNvPr>
          <p:cNvSpPr txBox="1"/>
          <p:nvPr/>
        </p:nvSpPr>
        <p:spPr>
          <a:xfrm>
            <a:off x="5635510" y="1869860"/>
            <a:ext cx="10545985" cy="105990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400" b="1" spc="-55">
                <a:solidFill>
                  <a:schemeClr val="accent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★</a:t>
            </a:r>
            <a:r>
              <a:rPr lang="ko-KR" altLang="en-US" sz="44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박선경</a:t>
            </a:r>
            <a:endParaRPr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CE355161-DB7E-EEC6-EFF9-3B21AE782FEC}"/>
              </a:ext>
            </a:extLst>
          </p:cNvPr>
          <p:cNvSpPr txBox="1"/>
          <p:nvPr/>
        </p:nvSpPr>
        <p:spPr>
          <a:xfrm>
            <a:off x="5635510" y="2818901"/>
            <a:ext cx="5558746" cy="2809102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데이터수집</a:t>
            </a:r>
            <a:r>
              <a:rPr lang="en-US" altLang="ko-KR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(</a:t>
            </a: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의류</a:t>
            </a:r>
            <a:r>
              <a:rPr lang="en-US" altLang="ko-KR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음식</a:t>
            </a:r>
            <a:r>
              <a:rPr lang="en-US" altLang="ko-KR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 </a:t>
            </a:r>
            <a:endParaRPr lang="en-US" altLang="ko-KR"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워드클라우드</a:t>
            </a:r>
            <a:endParaRPr lang="en-US" altLang="ko-KR"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199100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-97084" y="0"/>
            <a:ext cx="71074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7435334" y="14799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7435334" y="269611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배달은 빠른데 뭔가 맛이 </a:t>
            </a:r>
            <a:endParaRPr lang="en-US" altLang="ko-KR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떨어져요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7435334" y="5022434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3.7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8EE3E7-84C3-3C74-0A3B-7E3E6142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977" y="2136983"/>
            <a:ext cx="7259270" cy="2584034"/>
          </a:xfrm>
          <a:prstGeom prst="rect">
            <a:avLst/>
          </a:prstGeom>
        </p:spPr>
      </p:pic>
      <p:sp>
        <p:nvSpPr>
          <p:cNvPr id="4" name="object 14">
            <a:extLst>
              <a:ext uri="{FF2B5EF4-FFF2-40B4-BE49-F238E27FC236}">
                <a16:creationId xmlns:a16="http://schemas.microsoft.com/office/drawing/2014/main" id="{506C0603-2C5C-EAC9-0FFB-7791097D2CC7}"/>
              </a:ext>
            </a:extLst>
          </p:cNvPr>
          <p:cNvSpPr txBox="1"/>
          <p:nvPr/>
        </p:nvSpPr>
        <p:spPr>
          <a:xfrm>
            <a:off x="12718534" y="1837535"/>
            <a:ext cx="5699606" cy="2883482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신선하긴 한데 배달이 너무 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늦게 왔어요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... 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다음부터 조금 더 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빨리 와줬으면 좋겠습니다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2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FC630592-1F7D-19D5-14E7-FE972DB851EF}"/>
              </a:ext>
            </a:extLst>
          </p:cNvPr>
          <p:cNvSpPr txBox="1"/>
          <p:nvPr/>
        </p:nvSpPr>
        <p:spPr>
          <a:xfrm>
            <a:off x="12718534" y="4946598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4.4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0E5017-9DD1-6B75-7BA8-4F53BD9BB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565"/>
          <a:stretch/>
        </p:blipFill>
        <p:spPr>
          <a:xfrm>
            <a:off x="-7720993" y="2213989"/>
            <a:ext cx="6842009" cy="2404622"/>
          </a:xfrm>
          <a:prstGeom prst="rect">
            <a:avLst/>
          </a:prstGeom>
        </p:spPr>
      </p:pic>
      <p:sp>
        <p:nvSpPr>
          <p:cNvPr id="10" name="object 14">
            <a:extLst>
              <a:ext uri="{FF2B5EF4-FFF2-40B4-BE49-F238E27FC236}">
                <a16:creationId xmlns:a16="http://schemas.microsoft.com/office/drawing/2014/main" id="{165D9E14-CFBC-311E-6E05-8B0049767BC2}"/>
              </a:ext>
            </a:extLst>
          </p:cNvPr>
          <p:cNvSpPr txBox="1"/>
          <p:nvPr/>
        </p:nvSpPr>
        <p:spPr>
          <a:xfrm>
            <a:off x="12369493" y="2647750"/>
            <a:ext cx="5699606" cy="16267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괜찮네요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96566AC-FDDC-CA44-D413-A72B7FD17AD4}"/>
              </a:ext>
            </a:extLst>
          </p:cNvPr>
          <p:cNvSpPr txBox="1"/>
          <p:nvPr/>
        </p:nvSpPr>
        <p:spPr>
          <a:xfrm>
            <a:off x="12369493" y="4257113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4.4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38906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0" y="0"/>
            <a:ext cx="71074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7613134" y="1543418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7613134" y="2759565"/>
            <a:ext cx="5699606" cy="16267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괜찮네요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7613134" y="4368928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4.4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4BD379-3C76-8A85-BDD4-39B70F37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538"/>
            <a:ext cx="7211614" cy="3068772"/>
          </a:xfrm>
          <a:prstGeom prst="rect">
            <a:avLst/>
          </a:prstGeom>
        </p:spPr>
      </p:pic>
      <p:sp>
        <p:nvSpPr>
          <p:cNvPr id="4" name="object 14">
            <a:extLst>
              <a:ext uri="{FF2B5EF4-FFF2-40B4-BE49-F238E27FC236}">
                <a16:creationId xmlns:a16="http://schemas.microsoft.com/office/drawing/2014/main" id="{8245C864-BAF7-32F5-B0F9-628E5F755BA8}"/>
              </a:ext>
            </a:extLst>
          </p:cNvPr>
          <p:cNvSpPr txBox="1"/>
          <p:nvPr/>
        </p:nvSpPr>
        <p:spPr>
          <a:xfrm>
            <a:off x="12464534" y="2505437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배달은 빠른데 뭔가 맛이 </a:t>
            </a:r>
            <a:endParaRPr lang="en-US" altLang="ko-KR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떨어져요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2979C071-D558-4701-E0D9-18FC1427A8F3}"/>
              </a:ext>
            </a:extLst>
          </p:cNvPr>
          <p:cNvSpPr txBox="1"/>
          <p:nvPr/>
        </p:nvSpPr>
        <p:spPr>
          <a:xfrm>
            <a:off x="12464534" y="4831758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3.7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7AFC7C-D624-4B3C-61E4-67D7E330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1977" y="2280911"/>
            <a:ext cx="7259270" cy="25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4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0" y="0"/>
            <a:ext cx="71074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7613134" y="1543418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891C5B1B-5CCD-51D7-219D-7588AED1D6B9}"/>
              </a:ext>
            </a:extLst>
          </p:cNvPr>
          <p:cNvSpPr txBox="1"/>
          <p:nvPr/>
        </p:nvSpPr>
        <p:spPr>
          <a:xfrm>
            <a:off x="7435334" y="254371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그저 그렇네요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..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배달은 빨라서 좋았습니다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46B4A72D-BBCD-6D97-BE67-FB6DBBD5AD56}"/>
              </a:ext>
            </a:extLst>
          </p:cNvPr>
          <p:cNvSpPr txBox="1"/>
          <p:nvPr/>
        </p:nvSpPr>
        <p:spPr>
          <a:xfrm>
            <a:off x="7435334" y="4891157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3.9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F350E9-9DF1-A160-7463-485B43BE8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94" y="2370077"/>
            <a:ext cx="7360028" cy="25210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2700B8-EBEA-3F23-411C-C0629CDD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9133" y="2243584"/>
            <a:ext cx="7211614" cy="30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2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0" y="0"/>
            <a:ext cx="71074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7613134" y="1543418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E73B56-2A1E-91C7-943C-567859C40F87}"/>
              </a:ext>
            </a:extLst>
          </p:cNvPr>
          <p:cNvSpPr txBox="1"/>
          <p:nvPr/>
        </p:nvSpPr>
        <p:spPr>
          <a:xfrm>
            <a:off x="7727434" y="2695657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맛있지만 배달이 </a:t>
            </a:r>
            <a:endParaRPr lang="en-US" altLang="ko-KR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조금 늦었어요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BE9DF357-C07C-FE9A-3877-9546E94C0AAA}"/>
              </a:ext>
            </a:extLst>
          </p:cNvPr>
          <p:cNvSpPr txBox="1"/>
          <p:nvPr/>
        </p:nvSpPr>
        <p:spPr>
          <a:xfrm>
            <a:off x="7727434" y="5043101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4.3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708A3E-EED5-5103-711B-06962BD5B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836"/>
            <a:ext cx="7145924" cy="27515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2A5CFC-B598-6779-95A6-23AEDE87B9E9}"/>
              </a:ext>
            </a:extLst>
          </p:cNvPr>
          <p:cNvSpPr/>
          <p:nvPr/>
        </p:nvSpPr>
        <p:spPr>
          <a:xfrm>
            <a:off x="12514016" y="0"/>
            <a:ext cx="7107484" cy="6858000"/>
          </a:xfrm>
          <a:prstGeom prst="rect">
            <a:avLst/>
          </a:prstGeom>
          <a:solidFill>
            <a:srgbClr val="D34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6029A45F-26B8-A85F-EFC6-DA45CDA73419}"/>
              </a:ext>
            </a:extLst>
          </p:cNvPr>
          <p:cNvSpPr txBox="1"/>
          <p:nvPr/>
        </p:nvSpPr>
        <p:spPr>
          <a:xfrm>
            <a:off x="12808613" y="188197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중립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그저 그렇네요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..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배달은 빨라서 좋았습니다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79A96CF0-7A99-8BC8-32F9-91E2C8718905}"/>
              </a:ext>
            </a:extLst>
          </p:cNvPr>
          <p:cNvSpPr txBox="1"/>
          <p:nvPr/>
        </p:nvSpPr>
        <p:spPr>
          <a:xfrm>
            <a:off x="12808613" y="4229417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3.9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201184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5084516" y="0"/>
            <a:ext cx="7107484" cy="6858000"/>
          </a:xfrm>
          <a:prstGeom prst="rect">
            <a:avLst/>
          </a:prstGeom>
          <a:solidFill>
            <a:srgbClr val="D34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818634" y="17339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818634" y="2950113"/>
            <a:ext cx="5699606" cy="16267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부정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맛없어요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818634" y="4578134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1.0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1AF9D4-A75C-AF4E-92AF-841E6BD2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516" y="1956600"/>
            <a:ext cx="7191936" cy="361375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485C61-83AB-51DB-9E46-1ECB33D4487D}"/>
              </a:ext>
            </a:extLst>
          </p:cNvPr>
          <p:cNvSpPr/>
          <p:nvPr/>
        </p:nvSpPr>
        <p:spPr>
          <a:xfrm>
            <a:off x="-7353300" y="52386"/>
            <a:ext cx="71074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6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5084516" y="0"/>
            <a:ext cx="7107484" cy="6858000"/>
          </a:xfrm>
          <a:prstGeom prst="rect">
            <a:avLst/>
          </a:prstGeom>
          <a:solidFill>
            <a:srgbClr val="D34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831334" y="12513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831334" y="246751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부정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 err="1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식감이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너무 질겨서 </a:t>
            </a:r>
            <a:endParaRPr lang="en-US" altLang="ko-KR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먹기가 힘들어요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831334" y="4827657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3.5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0113BE-C948-FAF7-2487-20D48D71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515" y="2030343"/>
            <a:ext cx="7244053" cy="35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4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5084516" y="0"/>
            <a:ext cx="7107484" cy="6858000"/>
          </a:xfrm>
          <a:prstGeom prst="rect">
            <a:avLst/>
          </a:prstGeom>
          <a:solidFill>
            <a:srgbClr val="D34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691634" y="9084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691634" y="2124613"/>
            <a:ext cx="5699606" cy="325281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부정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배달이 너무 늦고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신선도가 떨어져요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..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최악이에요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691634" y="5352634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2.4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AEDD6C-247E-71D8-30D5-59A4554B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73" y="2124613"/>
            <a:ext cx="7868054" cy="32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0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5084516" y="0"/>
            <a:ext cx="7107484" cy="6858000"/>
          </a:xfrm>
          <a:prstGeom prst="rect">
            <a:avLst/>
          </a:prstGeom>
          <a:solidFill>
            <a:srgbClr val="D34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678934" y="12513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678934" y="246751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부정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배달도 늦고 </a:t>
            </a:r>
            <a:endParaRPr lang="en-US" altLang="ko-KR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이상한 냄새가 나요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678934" y="4827657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2.4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20B966-8F07-CCBE-3759-0FE4C13E5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725" y="2175004"/>
            <a:ext cx="7241392" cy="303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9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5084516" y="0"/>
            <a:ext cx="7107484" cy="6858000"/>
          </a:xfrm>
          <a:prstGeom prst="rect">
            <a:avLst/>
          </a:prstGeom>
          <a:solidFill>
            <a:srgbClr val="D34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564634" y="1251366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9644E9D8-22AA-F914-22E0-7D7C4C089ED9}"/>
              </a:ext>
            </a:extLst>
          </p:cNvPr>
          <p:cNvSpPr txBox="1"/>
          <p:nvPr/>
        </p:nvSpPr>
        <p:spPr>
          <a:xfrm>
            <a:off x="564634" y="2467513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부정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이거 먹고 배탈 났습니다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절대 사지 마세요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!!!!"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A2DBFAFB-5E70-4DE9-0F00-ACFEF27DD816}"/>
              </a:ext>
            </a:extLst>
          </p:cNvPr>
          <p:cNvSpPr txBox="1"/>
          <p:nvPr/>
        </p:nvSpPr>
        <p:spPr>
          <a:xfrm>
            <a:off x="564634" y="4827657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1.4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349616-B67C-D350-F251-4AD40AA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516" y="2456020"/>
            <a:ext cx="7107484" cy="282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9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C8D17-669C-0D82-1630-9E1A524BF0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4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05BB6AB-36F7-1AA1-1C42-796CD56618DD}"/>
              </a:ext>
            </a:extLst>
          </p:cNvPr>
          <p:cNvSpPr txBox="1"/>
          <p:nvPr/>
        </p:nvSpPr>
        <p:spPr>
          <a:xfrm>
            <a:off x="3788602" y="2750228"/>
            <a:ext cx="5308264" cy="179856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96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시연</a:t>
            </a:r>
            <a:endParaRPr sz="96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200EB74D-7C07-6701-FFDA-7510E8CF160C}"/>
              </a:ext>
            </a:extLst>
          </p:cNvPr>
          <p:cNvSpPr txBox="1"/>
          <p:nvPr/>
        </p:nvSpPr>
        <p:spPr>
          <a:xfrm>
            <a:off x="-4610681" y="1477609"/>
            <a:ext cx="3719400" cy="115223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 테스트</a:t>
            </a:r>
            <a:endParaRPr sz="54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D3B692A9-2C65-D0D3-1B60-7662B1972BCF}"/>
              </a:ext>
            </a:extLst>
          </p:cNvPr>
          <p:cNvSpPr txBox="1"/>
          <p:nvPr/>
        </p:nvSpPr>
        <p:spPr>
          <a:xfrm>
            <a:off x="-4610681" y="2693756"/>
            <a:ext cx="5699606" cy="243977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부정 리뷰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"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이거 먹고 배탈 났습니다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. </a:t>
            </a: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절대 사지 마세요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!!!!"</a:t>
            </a:r>
            <a:endParaRPr lang="ko-KR" altLang="en-US"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92273143-AF6B-5125-42ED-C9398B2BDA02}"/>
              </a:ext>
            </a:extLst>
          </p:cNvPr>
          <p:cNvSpPr txBox="1"/>
          <p:nvPr/>
        </p:nvSpPr>
        <p:spPr>
          <a:xfrm>
            <a:off x="-4610681" y="5053900"/>
            <a:ext cx="5699606" cy="813684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평점 </a:t>
            </a:r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: 1.4</a:t>
            </a:r>
            <a:endParaRPr sz="3200" dirty="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11EC48-4A48-5120-F4EB-EC0EB102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601" y="1804100"/>
            <a:ext cx="4625092" cy="282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4CE3BB8-2923-4C12-3284-35A8464D0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t="67379" r="47009" b="11569"/>
          <a:stretch/>
        </p:blipFill>
        <p:spPr>
          <a:xfrm>
            <a:off x="6638991" y="1921669"/>
            <a:ext cx="5055329" cy="5055329"/>
          </a:xfrm>
          <a:prstGeom prst="ellipse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0B1F6-33D2-D92B-181C-5AE87AB98B51}"/>
              </a:ext>
            </a:extLst>
          </p:cNvPr>
          <p:cNvSpPr/>
          <p:nvPr/>
        </p:nvSpPr>
        <p:spPr>
          <a:xfrm>
            <a:off x="0" y="-628650"/>
            <a:ext cx="12815888" cy="2314575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2C7CCF1-BC80-FCBB-CCB4-C4A06FD20814}"/>
              </a:ext>
            </a:extLst>
          </p:cNvPr>
          <p:cNvSpPr txBox="1"/>
          <p:nvPr/>
        </p:nvSpPr>
        <p:spPr>
          <a:xfrm>
            <a:off x="486123" y="170963"/>
            <a:ext cx="8193533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팀원별 파트분배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7D5C6C11-51AD-F64E-C016-9D51C80A70C2}"/>
              </a:ext>
            </a:extLst>
          </p:cNvPr>
          <p:cNvSpPr txBox="1"/>
          <p:nvPr/>
        </p:nvSpPr>
        <p:spPr>
          <a:xfrm>
            <a:off x="545761" y="2191329"/>
            <a:ext cx="5840752" cy="423769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400" b="1" spc="-55">
                <a:solidFill>
                  <a:schemeClr val="accent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★</a:t>
            </a:r>
            <a:r>
              <a:rPr lang="ko-KR" altLang="en-US" sz="44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장진석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데이터수집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(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의류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PPT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제작</a:t>
            </a:r>
            <a:endParaRPr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41317B04-141B-5638-AEF2-91D65E5EDF81}"/>
              </a:ext>
            </a:extLst>
          </p:cNvPr>
          <p:cNvSpPr txBox="1"/>
          <p:nvPr/>
        </p:nvSpPr>
        <p:spPr>
          <a:xfrm>
            <a:off x="12815888" y="1951908"/>
            <a:ext cx="10545985" cy="1059906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400" b="1" spc="-55">
                <a:solidFill>
                  <a:schemeClr val="accent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★</a:t>
            </a:r>
            <a:r>
              <a:rPr lang="ko-KR" altLang="en-US" sz="44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박선경</a:t>
            </a:r>
            <a:endParaRPr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4116544D-A3DD-2533-DE62-A884439043D5}"/>
              </a:ext>
            </a:extLst>
          </p:cNvPr>
          <p:cNvSpPr txBox="1"/>
          <p:nvPr/>
        </p:nvSpPr>
        <p:spPr>
          <a:xfrm>
            <a:off x="12815888" y="2900949"/>
            <a:ext cx="5558746" cy="2809102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데이터수집</a:t>
            </a:r>
            <a:r>
              <a:rPr lang="en-US" altLang="ko-KR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(</a:t>
            </a: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운동</a:t>
            </a:r>
            <a:r>
              <a:rPr lang="en-US" altLang="ko-KR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음식</a:t>
            </a:r>
            <a:r>
              <a:rPr lang="en-US" altLang="ko-KR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 </a:t>
            </a:r>
            <a:endParaRPr lang="en-US" altLang="ko-KR"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000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워드클라우드</a:t>
            </a:r>
            <a:endParaRPr lang="en-US" altLang="ko-KR"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48451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4CE3BB8-2923-4C12-3284-35A8464D0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4" t="66269" r="28053" b="12757"/>
          <a:stretch/>
        </p:blipFill>
        <p:spPr>
          <a:xfrm>
            <a:off x="308107" y="1808581"/>
            <a:ext cx="4988288" cy="4988288"/>
          </a:xfrm>
          <a:prstGeom prst="ellipse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0B1F6-33D2-D92B-181C-5AE87AB98B51}"/>
              </a:ext>
            </a:extLst>
          </p:cNvPr>
          <p:cNvSpPr/>
          <p:nvPr/>
        </p:nvSpPr>
        <p:spPr>
          <a:xfrm>
            <a:off x="0" y="-628650"/>
            <a:ext cx="12815888" cy="2314575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2C7CCF1-BC80-FCBB-CCB4-C4A06FD20814}"/>
              </a:ext>
            </a:extLst>
          </p:cNvPr>
          <p:cNvSpPr txBox="1"/>
          <p:nvPr/>
        </p:nvSpPr>
        <p:spPr>
          <a:xfrm>
            <a:off x="486123" y="170963"/>
            <a:ext cx="8193533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팀원별 파트분배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0F97805D-D0D3-7033-5406-C3B123F080DD}"/>
              </a:ext>
            </a:extLst>
          </p:cNvPr>
          <p:cNvSpPr txBox="1"/>
          <p:nvPr/>
        </p:nvSpPr>
        <p:spPr>
          <a:xfrm>
            <a:off x="5624968" y="2022167"/>
            <a:ext cx="5840752" cy="423769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400" b="1" spc="-55">
                <a:solidFill>
                  <a:schemeClr val="accent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★</a:t>
            </a:r>
            <a:r>
              <a:rPr lang="ko-KR" altLang="en-US" sz="44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이수진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 선정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데이터수집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(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의류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음식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5D2A6-C925-B6B2-2D2F-98C2F8B93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725702"/>
            <a:ext cx="4648200" cy="4648200"/>
          </a:xfrm>
          <a:prstGeom prst="ellipse">
            <a:avLst/>
          </a:prstGeom>
        </p:spPr>
      </p:pic>
      <p:sp>
        <p:nvSpPr>
          <p:cNvPr id="4" name="object 14">
            <a:extLst>
              <a:ext uri="{FF2B5EF4-FFF2-40B4-BE49-F238E27FC236}">
                <a16:creationId xmlns:a16="http://schemas.microsoft.com/office/drawing/2014/main" id="{ED10435E-68B1-8BDC-3745-03BA29C18053}"/>
              </a:ext>
            </a:extLst>
          </p:cNvPr>
          <p:cNvSpPr txBox="1"/>
          <p:nvPr/>
        </p:nvSpPr>
        <p:spPr>
          <a:xfrm>
            <a:off x="-5114472" y="2183875"/>
            <a:ext cx="5840752" cy="423769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400" b="1" spc="-55">
                <a:solidFill>
                  <a:schemeClr val="accent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★</a:t>
            </a:r>
            <a:r>
              <a:rPr lang="ko-KR" altLang="en-US" sz="44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장진석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데이터수집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(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운동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PPT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제작</a:t>
            </a:r>
            <a:endParaRPr sz="40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175794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0B1F6-33D2-D92B-181C-5AE87AB98B51}"/>
              </a:ext>
            </a:extLst>
          </p:cNvPr>
          <p:cNvSpPr/>
          <p:nvPr/>
        </p:nvSpPr>
        <p:spPr>
          <a:xfrm>
            <a:off x="0" y="-628650"/>
            <a:ext cx="12815888" cy="2314575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2C7CCF1-BC80-FCBB-CCB4-C4A06FD20814}"/>
              </a:ext>
            </a:extLst>
          </p:cNvPr>
          <p:cNvSpPr txBox="1"/>
          <p:nvPr/>
        </p:nvSpPr>
        <p:spPr>
          <a:xfrm>
            <a:off x="486123" y="170963"/>
            <a:ext cx="8193533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팀원별 파트분배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0F97805D-D0D3-7033-5406-C3B123F080DD}"/>
              </a:ext>
            </a:extLst>
          </p:cNvPr>
          <p:cNvSpPr txBox="1"/>
          <p:nvPr/>
        </p:nvSpPr>
        <p:spPr>
          <a:xfrm>
            <a:off x="417174" y="2062324"/>
            <a:ext cx="5840752" cy="423769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400" b="1" spc="-55">
                <a:solidFill>
                  <a:schemeClr val="accent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★</a:t>
            </a:r>
            <a:r>
              <a:rPr lang="ko-KR" altLang="en-US" sz="44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최성진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 선정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데이터수집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(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의류분야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F8861A-FC27-EAD8-F20B-54BE4CA10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43" y="1885950"/>
            <a:ext cx="4648200" cy="4648200"/>
          </a:xfrm>
          <a:prstGeom prst="ellipse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3973A0-D83F-92F8-B411-E4C5884BA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6882" r="524" b="28208"/>
          <a:stretch/>
        </p:blipFill>
        <p:spPr>
          <a:xfrm>
            <a:off x="119064" y="7370784"/>
            <a:ext cx="12277724" cy="43124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86F9BA-F792-D5CB-2FB4-C03AD82C0B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4" t="66269" r="28053" b="12757"/>
          <a:stretch/>
        </p:blipFill>
        <p:spPr>
          <a:xfrm>
            <a:off x="-5688014" y="1452859"/>
            <a:ext cx="4988288" cy="4988288"/>
          </a:xfrm>
          <a:prstGeom prst="ellipse">
            <a:avLst/>
          </a:pr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D0AB0EF1-49E6-449F-F0DE-17DF85DF8240}"/>
              </a:ext>
            </a:extLst>
          </p:cNvPr>
          <p:cNvSpPr txBox="1"/>
          <p:nvPr/>
        </p:nvSpPr>
        <p:spPr>
          <a:xfrm>
            <a:off x="5176217" y="7165533"/>
            <a:ext cx="5840752" cy="423769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400" b="1" spc="-55">
                <a:solidFill>
                  <a:schemeClr val="accent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★</a:t>
            </a:r>
            <a:r>
              <a:rPr lang="ko-KR" altLang="en-US" sz="44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이수진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 선정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데이터수집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(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의류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,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음식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F66AA4-A298-9669-6B47-213A770E9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71353" y="7165533"/>
            <a:ext cx="11839023" cy="65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4">
            <a:extLst>
              <a:ext uri="{FF2B5EF4-FFF2-40B4-BE49-F238E27FC236}">
                <a16:creationId xmlns:a16="http://schemas.microsoft.com/office/drawing/2014/main" id="{B2C7CCF1-BC80-FCBB-CCB4-C4A06FD20814}"/>
              </a:ext>
            </a:extLst>
          </p:cNvPr>
          <p:cNvSpPr txBox="1"/>
          <p:nvPr/>
        </p:nvSpPr>
        <p:spPr>
          <a:xfrm>
            <a:off x="486123" y="170963"/>
            <a:ext cx="8193533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팀원별 파트분배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3973A0-D83F-92F8-B411-E4C5884BA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6882" r="524" b="28208"/>
          <a:stretch/>
        </p:blipFill>
        <p:spPr>
          <a:xfrm>
            <a:off x="-85724" y="0"/>
            <a:ext cx="12277724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B01F73-95A9-63A7-0B63-9FE5C235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1" y="144494"/>
            <a:ext cx="11839023" cy="652576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2CC4E3-F78B-6C76-FFC1-891B19B68751}"/>
              </a:ext>
            </a:extLst>
          </p:cNvPr>
          <p:cNvSpPr/>
          <p:nvPr/>
        </p:nvSpPr>
        <p:spPr>
          <a:xfrm>
            <a:off x="6072840" y="-3387803"/>
            <a:ext cx="12815888" cy="2314575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E4ECA993-EE6A-D461-4518-952739E7B385}"/>
              </a:ext>
            </a:extLst>
          </p:cNvPr>
          <p:cNvSpPr txBox="1"/>
          <p:nvPr/>
        </p:nvSpPr>
        <p:spPr>
          <a:xfrm>
            <a:off x="6558963" y="-2588190"/>
            <a:ext cx="8193533" cy="142923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  <a:tabLst>
                <a:tab pos="645160" algn="l"/>
              </a:tabLst>
            </a:pPr>
            <a:r>
              <a:rPr lang="ko-KR" altLang="en-US" sz="7200" b="1">
                <a:solidFill>
                  <a:srgbClr val="FFFFFF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팀원별 파트분배</a:t>
            </a:r>
            <a:endParaRPr sz="7200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3555BC-0256-F410-8571-B2C70C431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383" y="-873203"/>
            <a:ext cx="4648200" cy="4648200"/>
          </a:xfrm>
          <a:prstGeom prst="ellipse">
            <a:avLst/>
          </a:prstGeom>
        </p:spPr>
      </p:pic>
      <p:sp>
        <p:nvSpPr>
          <p:cNvPr id="15" name="object 14">
            <a:extLst>
              <a:ext uri="{FF2B5EF4-FFF2-40B4-BE49-F238E27FC236}">
                <a16:creationId xmlns:a16="http://schemas.microsoft.com/office/drawing/2014/main" id="{0D546763-A666-6AB4-64ED-3FB78E813E27}"/>
              </a:ext>
            </a:extLst>
          </p:cNvPr>
          <p:cNvSpPr txBox="1"/>
          <p:nvPr/>
        </p:nvSpPr>
        <p:spPr>
          <a:xfrm>
            <a:off x="-6087762" y="1656147"/>
            <a:ext cx="5840752" cy="4237699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ko-KR" altLang="en-US" sz="4400" b="1" spc="-55">
                <a:solidFill>
                  <a:schemeClr val="accent5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★</a:t>
            </a:r>
            <a:r>
              <a:rPr lang="ko-KR" altLang="en-US" sz="44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최성진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주제 선정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  <a:tabLst>
                <a:tab pos="645160" algn="l"/>
              </a:tabLst>
            </a:pP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- 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데이터수집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(</a:t>
            </a: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운동분야</a:t>
            </a:r>
            <a:r>
              <a:rPr lang="en-US" altLang="ko-KR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)</a:t>
            </a:r>
          </a:p>
          <a:p>
            <a:pPr marL="584200" indent="-571500">
              <a:lnSpc>
                <a:spcPct val="100000"/>
              </a:lnSpc>
              <a:spcBef>
                <a:spcPts val="2505"/>
              </a:spcBef>
              <a:buFontTx/>
              <a:buChar char="-"/>
              <a:tabLst>
                <a:tab pos="645160" algn="l"/>
              </a:tabLst>
            </a:pPr>
            <a:r>
              <a:rPr lang="ko-KR" altLang="en-US" sz="4800" b="1" spc="-55">
                <a:latin typeface="태나다체 " panose="02000000000000000000" pitchFamily="2" charset="-127"/>
                <a:ea typeface="태나다체 " panose="02000000000000000000" pitchFamily="2" charset="-127"/>
                <a:cs typeface="태나다체 "/>
              </a:rPr>
              <a:t>모델링</a:t>
            </a:r>
            <a:endParaRPr lang="en-US" altLang="ko-KR" sz="4800" b="1" spc="-55">
              <a:latin typeface="태나다체 " panose="02000000000000000000" pitchFamily="2" charset="-127"/>
              <a:ea typeface="태나다체 " panose="02000000000000000000" pitchFamily="2" charset="-127"/>
              <a:cs typeface="태나다체 "/>
            </a:endParaRPr>
          </a:p>
        </p:txBody>
      </p:sp>
    </p:spTree>
    <p:extLst>
      <p:ext uri="{BB962C8B-B14F-4D97-AF65-F5344CB8AC3E}">
        <p14:creationId xmlns:p14="http://schemas.microsoft.com/office/powerpoint/2010/main" val="160737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1431</Words>
  <Application>Microsoft Office PowerPoint</Application>
  <PresentationFormat>와이드스크린</PresentationFormat>
  <Paragraphs>456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Söhne</vt:lpstr>
      <vt:lpstr>맑은 고딕</vt:lpstr>
      <vt:lpstr>배달의민족 한나는 열한살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KDP-13</cp:lastModifiedBy>
  <cp:revision>14</cp:revision>
  <dcterms:created xsi:type="dcterms:W3CDTF">2023-10-04T13:37:13Z</dcterms:created>
  <dcterms:modified xsi:type="dcterms:W3CDTF">2023-10-05T06:42:45Z</dcterms:modified>
</cp:coreProperties>
</file>